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9"/>
  </p:notesMasterIdLst>
  <p:sldIdLst>
    <p:sldId id="256" r:id="rId4"/>
    <p:sldId id="257" r:id="rId5"/>
    <p:sldId id="258" r:id="rId6"/>
    <p:sldId id="259" r:id="rId7"/>
    <p:sldId id="260" r:id="rId8"/>
    <p:sldId id="261" r:id="rId9"/>
    <p:sldId id="262" r:id="rId10"/>
    <p:sldId id="263" r:id="rId11"/>
    <p:sldId id="271" r:id="rId12"/>
    <p:sldId id="265" r:id="rId13"/>
    <p:sldId id="266" r:id="rId14"/>
    <p:sldId id="267" r:id="rId15"/>
    <p:sldId id="268" r:id="rId16"/>
    <p:sldId id="272" r:id="rId17"/>
    <p:sldId id="273" r:id="rId18"/>
  </p:sldIdLst>
  <p:sldSz cx="12192000" cy="6858000"/>
  <p:notesSz cx="6858000" cy="9144000"/>
  <p:embeddedFontLst>
    <p:embeddedFont>
      <p:font typeface="Anton" pitchFamily="2" charset="0"/>
      <p:regular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LStfKVKeg4noixPsBz8WDFDj4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AD5212-0FF0-4729-8C53-C641A66F3B66}">
  <a:tblStyle styleId="{7BAD5212-0FF0-4729-8C53-C641A66F3B6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1B54497-6904-48EF-8492-D04A719777A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1000"/>
              </a:spcBef>
              <a:spcAft>
                <a:spcPts val="0"/>
              </a:spcAft>
              <a:buClr>
                <a:schemeClr val="dk1"/>
              </a:buClr>
              <a:buSzPts val="2800"/>
              <a:buFont typeface="Calibri"/>
              <a:buNone/>
            </a:pPr>
            <a:endParaRPr/>
          </a:p>
        </p:txBody>
      </p:sp>
      <p:sp>
        <p:nvSpPr>
          <p:cNvPr id="263" name="Google Shape;2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7" name="Google Shape;2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164cc8dc9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164cc8dc9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164cc8dc9a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2" name="Google Shape;1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64cc8dc9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64cc8dc9a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2164cc8dc9a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64cc8dc9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164cc8dc9a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164cc8dc9a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0" name="Google Shape;10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1" name="Google Shape;10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6" name="Google Shape;10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3" name="Google Shape;12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7"/>
          <p:cNvSpPr>
            <a:spLocks noGrp="1"/>
          </p:cNvSpPr>
          <p:nvPr>
            <p:ph type="pic" idx="2"/>
          </p:nvPr>
        </p:nvSpPr>
        <p:spPr>
          <a:xfrm>
            <a:off x="5183188" y="987425"/>
            <a:ext cx="6172200" cy="4873625"/>
          </a:xfrm>
          <a:prstGeom prst="rect">
            <a:avLst/>
          </a:prstGeom>
          <a:noFill/>
          <a:ln>
            <a:noFill/>
          </a:ln>
        </p:spPr>
      </p:sp>
      <p:sp>
        <p:nvSpPr>
          <p:cNvPr id="143" name="Google Shape;14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8" name="Google Shape;1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62" name="Google Shape;1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63" name="Google Shape;1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64" name="Google Shape;1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mailto:dstaley@snapsportstourism.com"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png"/><Relationship Id="rId9"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1"/>
          <p:cNvPicPr preferRelativeResize="0"/>
          <p:nvPr/>
        </p:nvPicPr>
        <p:blipFill rotWithShape="1">
          <a:blip r:embed="rId3">
            <a:alphaModFix/>
          </a:blip>
          <a:srcRect/>
          <a:stretch/>
        </p:blipFill>
        <p:spPr>
          <a:xfrm>
            <a:off x="4598471" y="323484"/>
            <a:ext cx="2995058" cy="1693616"/>
          </a:xfrm>
          <a:prstGeom prst="rect">
            <a:avLst/>
          </a:prstGeom>
          <a:noFill/>
          <a:ln>
            <a:noFill/>
          </a:ln>
        </p:spPr>
      </p:pic>
      <p:sp>
        <p:nvSpPr>
          <p:cNvPr id="176" name="Google Shape;176;p1"/>
          <p:cNvSpPr txBox="1"/>
          <p:nvPr/>
        </p:nvSpPr>
        <p:spPr>
          <a:xfrm>
            <a:off x="-19050" y="6334780"/>
            <a:ext cx="12230100" cy="52322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262626"/>
                </a:solidFill>
                <a:latin typeface="Calibri"/>
                <a:ea typeface="Calibri"/>
                <a:cs typeface="Calibri"/>
                <a:sym typeface="Calibri"/>
              </a:rPr>
              <a:t>                  GCAC Championships on the Rise</a:t>
            </a:r>
            <a:r>
              <a:rPr lang="en-US" sz="2800" b="0" i="0" u="none" strike="noStrike" cap="none">
                <a:solidFill>
                  <a:srgbClr val="262626"/>
                </a:solidFill>
                <a:latin typeface="Calibri"/>
                <a:ea typeface="Calibri"/>
                <a:cs typeface="Calibri"/>
                <a:sym typeface="Calibri"/>
              </a:rPr>
              <a:t>: 2023-2024 Request for Proposal </a:t>
            </a:r>
            <a:endParaRPr sz="2800">
              <a:solidFill>
                <a:schemeClr val="dk1"/>
              </a:solidFill>
              <a:latin typeface="Calibri"/>
              <a:ea typeface="Calibri"/>
              <a:cs typeface="Calibri"/>
              <a:sym typeface="Calibri"/>
            </a:endParaRPr>
          </a:p>
        </p:txBody>
      </p:sp>
      <p:sp>
        <p:nvSpPr>
          <p:cNvPr id="177" name="Google Shape;177;p1"/>
          <p:cNvSpPr txBox="1"/>
          <p:nvPr/>
        </p:nvSpPr>
        <p:spPr>
          <a:xfrm>
            <a:off x="0" y="6030375"/>
            <a:ext cx="30804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600">
                <a:solidFill>
                  <a:schemeClr val="lt1"/>
                </a:solidFill>
                <a:latin typeface="Times New Roman"/>
                <a:ea typeface="Times New Roman"/>
                <a:cs typeface="Times New Roman"/>
                <a:sym typeface="Times New Roman"/>
              </a:rPr>
              <a:t>Image Source: Perfectly Boring Media</a:t>
            </a:r>
            <a:r>
              <a:rPr lang="en-US" sz="2000">
                <a:solidFill>
                  <a:schemeClr val="lt1"/>
                </a:solidFill>
                <a:latin typeface="Times New Roman"/>
                <a:ea typeface="Times New Roman"/>
                <a:cs typeface="Times New Roman"/>
                <a:sym typeface="Times New Roman"/>
              </a:rPr>
              <a:t> </a:t>
            </a:r>
            <a:endParaRPr>
              <a:solidFill>
                <a:schemeClr val="lt1"/>
              </a:solidFill>
              <a:latin typeface="Times New Roman"/>
              <a:ea typeface="Times New Roman"/>
              <a:cs typeface="Times New Roman"/>
              <a:sym typeface="Times New Roman"/>
            </a:endParaRPr>
          </a:p>
        </p:txBody>
      </p:sp>
      <p:pic>
        <p:nvPicPr>
          <p:cNvPr id="178" name="Google Shape;178;p1"/>
          <p:cNvPicPr preferRelativeResize="0"/>
          <p:nvPr/>
        </p:nvPicPr>
        <p:blipFill rotWithShape="1">
          <a:blip r:embed="rId4">
            <a:alphaModFix/>
          </a:blip>
          <a:srcRect l="31754" t="16513" r="23514"/>
          <a:stretch/>
        </p:blipFill>
        <p:spPr>
          <a:xfrm>
            <a:off x="0" y="332400"/>
            <a:ext cx="6198323" cy="8952199"/>
          </a:xfrm>
          <a:prstGeom prst="rect">
            <a:avLst/>
          </a:prstGeom>
          <a:noFill/>
          <a:ln>
            <a:noFill/>
          </a:ln>
        </p:spPr>
      </p:pic>
      <p:pic>
        <p:nvPicPr>
          <p:cNvPr id="179" name="Google Shape;179;p1"/>
          <p:cNvPicPr preferRelativeResize="0"/>
          <p:nvPr/>
        </p:nvPicPr>
        <p:blipFill>
          <a:blip r:embed="rId5">
            <a:alphaModFix/>
          </a:blip>
          <a:stretch>
            <a:fillRect/>
          </a:stretch>
        </p:blipFill>
        <p:spPr>
          <a:xfrm>
            <a:off x="5620325" y="1069675"/>
            <a:ext cx="7079075" cy="5265100"/>
          </a:xfrm>
          <a:prstGeom prst="rect">
            <a:avLst/>
          </a:prstGeom>
          <a:noFill/>
          <a:ln>
            <a:noFill/>
          </a:ln>
        </p:spPr>
      </p:pic>
      <p:pic>
        <p:nvPicPr>
          <p:cNvPr id="180" name="Google Shape;180;p1"/>
          <p:cNvPicPr preferRelativeResize="0"/>
          <p:nvPr/>
        </p:nvPicPr>
        <p:blipFill>
          <a:blip r:embed="rId6">
            <a:alphaModFix/>
          </a:blip>
          <a:stretch>
            <a:fillRect/>
          </a:stretch>
        </p:blipFill>
        <p:spPr>
          <a:xfrm>
            <a:off x="0" y="6334777"/>
            <a:ext cx="12192000" cy="7398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pic>
        <p:nvPicPr>
          <p:cNvPr id="265" name="Google Shape;265;p8" descr="Logo, company name&#10;&#10;Description automatically generated"/>
          <p:cNvPicPr preferRelativeResize="0"/>
          <p:nvPr/>
        </p:nvPicPr>
        <p:blipFill rotWithShape="1">
          <a:blip r:embed="rId3">
            <a:alphaModFix/>
          </a:blip>
          <a:srcRect/>
          <a:stretch/>
        </p:blipFill>
        <p:spPr>
          <a:xfrm>
            <a:off x="1335687" y="3561490"/>
            <a:ext cx="4744684" cy="3285498"/>
          </a:xfrm>
          <a:prstGeom prst="rect">
            <a:avLst/>
          </a:prstGeom>
          <a:noFill/>
          <a:ln>
            <a:noFill/>
          </a:ln>
        </p:spPr>
      </p:pic>
      <p:pic>
        <p:nvPicPr>
          <p:cNvPr id="266" name="Google Shape;266;p8" descr="Logo&#10;&#10;Description automatically generated"/>
          <p:cNvPicPr preferRelativeResize="0"/>
          <p:nvPr/>
        </p:nvPicPr>
        <p:blipFill rotWithShape="1">
          <a:blip r:embed="rId4">
            <a:alphaModFix/>
          </a:blip>
          <a:srcRect/>
          <a:stretch/>
        </p:blipFill>
        <p:spPr>
          <a:xfrm>
            <a:off x="1946217" y="2108499"/>
            <a:ext cx="3716106" cy="1453008"/>
          </a:xfrm>
          <a:prstGeom prst="rect">
            <a:avLst/>
          </a:prstGeom>
          <a:noFill/>
          <a:ln>
            <a:noFill/>
          </a:ln>
        </p:spPr>
      </p:pic>
      <p:sp>
        <p:nvSpPr>
          <p:cNvPr id="267" name="Google Shape;267;p8"/>
          <p:cNvSpPr txBox="1">
            <a:spLocks noGrp="1"/>
          </p:cNvSpPr>
          <p:nvPr>
            <p:ph type="title"/>
          </p:nvPr>
        </p:nvSpPr>
        <p:spPr>
          <a:xfrm>
            <a:off x="3990537" y="321112"/>
            <a:ext cx="5483994" cy="3993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nton"/>
              <a:buNone/>
            </a:pPr>
            <a:r>
              <a:rPr lang="en-US" b="1" dirty="0">
                <a:latin typeface="Anton"/>
                <a:ea typeface="Anton"/>
                <a:cs typeface="Anton"/>
                <a:sym typeface="Anton"/>
              </a:rPr>
              <a:t>						</a:t>
            </a:r>
            <a:endParaRPr b="1" dirty="0">
              <a:latin typeface="Anton"/>
              <a:ea typeface="Anton"/>
              <a:cs typeface="Anton"/>
              <a:sym typeface="Anton"/>
            </a:endParaRPr>
          </a:p>
          <a:p>
            <a:pPr marL="0" lvl="0" indent="0" algn="l" rtl="0">
              <a:lnSpc>
                <a:spcPct val="90000"/>
              </a:lnSpc>
              <a:spcBef>
                <a:spcPts val="0"/>
              </a:spcBef>
              <a:spcAft>
                <a:spcPts val="0"/>
              </a:spcAft>
              <a:buClr>
                <a:schemeClr val="dk1"/>
              </a:buClr>
              <a:buSzPct val="100000"/>
              <a:buFont typeface="Anton"/>
              <a:buNone/>
            </a:pPr>
            <a:r>
              <a:rPr lang="en-US" b="1" dirty="0">
                <a:latin typeface="Anton"/>
                <a:ea typeface="Anton"/>
                <a:cs typeface="Anton"/>
                <a:sym typeface="Anton"/>
              </a:rPr>
              <a:t>   </a:t>
            </a:r>
            <a:r>
              <a:rPr lang="en-US" sz="4900" b="1" dirty="0">
                <a:latin typeface="Anton"/>
                <a:ea typeface="Anton"/>
                <a:cs typeface="Anton"/>
                <a:sym typeface="Anton"/>
              </a:rPr>
              <a:t>GCAC Sponsors</a:t>
            </a:r>
            <a:endParaRPr sz="4900" dirty="0"/>
          </a:p>
        </p:txBody>
      </p:sp>
      <p:cxnSp>
        <p:nvCxnSpPr>
          <p:cNvPr id="268" name="Google Shape;268;p8"/>
          <p:cNvCxnSpPr/>
          <p:nvPr/>
        </p:nvCxnSpPr>
        <p:spPr>
          <a:xfrm>
            <a:off x="2742260" y="1499401"/>
            <a:ext cx="6676222" cy="0"/>
          </a:xfrm>
          <a:prstGeom prst="straightConnector1">
            <a:avLst/>
          </a:prstGeom>
          <a:noFill/>
          <a:ln w="63500" cap="flat" cmpd="sng">
            <a:solidFill>
              <a:schemeClr val="accent1"/>
            </a:solidFill>
            <a:prstDash val="solid"/>
            <a:miter lim="800000"/>
            <a:headEnd type="none" w="sm" len="sm"/>
            <a:tailEnd type="none" w="sm" len="sm"/>
          </a:ln>
        </p:spPr>
      </p:cxnSp>
      <p:pic>
        <p:nvPicPr>
          <p:cNvPr id="269" name="Google Shape;269;p8" descr="Logo&#10;&#10;Description automatically generated"/>
          <p:cNvPicPr preferRelativeResize="0">
            <a:picLocks noGrp="1"/>
          </p:cNvPicPr>
          <p:nvPr>
            <p:ph type="body" idx="1"/>
          </p:nvPr>
        </p:nvPicPr>
        <p:blipFill rotWithShape="1">
          <a:blip r:embed="rId5">
            <a:alphaModFix/>
          </a:blip>
          <a:srcRect/>
          <a:stretch/>
        </p:blipFill>
        <p:spPr>
          <a:xfrm>
            <a:off x="6561075" y="2325508"/>
            <a:ext cx="2661300" cy="1236000"/>
          </a:xfrm>
          <a:prstGeom prst="rect">
            <a:avLst/>
          </a:prstGeom>
          <a:noFill/>
          <a:ln>
            <a:noFill/>
          </a:ln>
        </p:spPr>
      </p:pic>
      <p:pic>
        <p:nvPicPr>
          <p:cNvPr id="270" name="Google Shape;270;p8" descr="Logo, company name&#10;&#10;Description automatically generated"/>
          <p:cNvPicPr preferRelativeResize="0"/>
          <p:nvPr/>
        </p:nvPicPr>
        <p:blipFill rotWithShape="1">
          <a:blip r:embed="rId6">
            <a:alphaModFix/>
          </a:blip>
          <a:srcRect/>
          <a:stretch/>
        </p:blipFill>
        <p:spPr>
          <a:xfrm>
            <a:off x="6518264" y="3616767"/>
            <a:ext cx="3824283" cy="34040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nton"/>
              <a:buNone/>
            </a:pPr>
            <a:r>
              <a:rPr lang="en-US" b="1" dirty="0">
                <a:latin typeface="Anton"/>
                <a:ea typeface="Anton"/>
                <a:cs typeface="Anton"/>
                <a:sym typeface="Anton"/>
              </a:rPr>
              <a:t>			        </a:t>
            </a:r>
            <a:endParaRPr b="1" dirty="0">
              <a:latin typeface="Anton"/>
              <a:ea typeface="Anton"/>
              <a:cs typeface="Anton"/>
              <a:sym typeface="Anton"/>
            </a:endParaRPr>
          </a:p>
          <a:p>
            <a:pPr marL="0" lvl="0" indent="0" algn="l" rtl="0">
              <a:lnSpc>
                <a:spcPct val="90000"/>
              </a:lnSpc>
              <a:spcBef>
                <a:spcPts val="0"/>
              </a:spcBef>
              <a:spcAft>
                <a:spcPts val="0"/>
              </a:spcAft>
              <a:buClr>
                <a:schemeClr val="dk1"/>
              </a:buClr>
              <a:buSzPts val="4400"/>
              <a:buFont typeface="Anton"/>
              <a:buNone/>
            </a:pPr>
            <a:r>
              <a:rPr lang="en-US" b="1" dirty="0">
                <a:latin typeface="Anton"/>
                <a:ea typeface="Anton"/>
                <a:cs typeface="Anton"/>
                <a:sym typeface="Anton"/>
              </a:rPr>
              <a:t>                            GCAC Partners</a:t>
            </a:r>
            <a:endParaRPr dirty="0"/>
          </a:p>
        </p:txBody>
      </p:sp>
      <p:pic>
        <p:nvPicPr>
          <p:cNvPr id="276" name="Google Shape;276;p9"/>
          <p:cNvPicPr preferRelativeResize="0"/>
          <p:nvPr/>
        </p:nvPicPr>
        <p:blipFill rotWithShape="1">
          <a:blip r:embed="rId3">
            <a:alphaModFix/>
          </a:blip>
          <a:srcRect/>
          <a:stretch/>
        </p:blipFill>
        <p:spPr>
          <a:xfrm>
            <a:off x="476408" y="4408310"/>
            <a:ext cx="2266317" cy="1914080"/>
          </a:xfrm>
          <a:prstGeom prst="rect">
            <a:avLst/>
          </a:prstGeom>
          <a:noFill/>
          <a:ln>
            <a:noFill/>
          </a:ln>
        </p:spPr>
      </p:pic>
      <p:pic>
        <p:nvPicPr>
          <p:cNvPr id="277" name="Google Shape;277;p9"/>
          <p:cNvPicPr preferRelativeResize="0"/>
          <p:nvPr/>
        </p:nvPicPr>
        <p:blipFill rotWithShape="1">
          <a:blip r:embed="rId4">
            <a:alphaModFix/>
          </a:blip>
          <a:srcRect l="23509" t="2398" r="23463" b="2424"/>
          <a:stretch/>
        </p:blipFill>
        <p:spPr>
          <a:xfrm>
            <a:off x="9178915" y="2489395"/>
            <a:ext cx="2343191" cy="1658330"/>
          </a:xfrm>
          <a:prstGeom prst="rect">
            <a:avLst/>
          </a:prstGeom>
          <a:noFill/>
          <a:ln>
            <a:noFill/>
          </a:ln>
        </p:spPr>
      </p:pic>
      <p:pic>
        <p:nvPicPr>
          <p:cNvPr id="278" name="Google Shape;278;p9"/>
          <p:cNvPicPr preferRelativeResize="0"/>
          <p:nvPr/>
        </p:nvPicPr>
        <p:blipFill rotWithShape="1">
          <a:blip r:embed="rId5">
            <a:alphaModFix/>
          </a:blip>
          <a:srcRect/>
          <a:stretch/>
        </p:blipFill>
        <p:spPr>
          <a:xfrm>
            <a:off x="8444695" y="4833225"/>
            <a:ext cx="3705230" cy="1194925"/>
          </a:xfrm>
          <a:prstGeom prst="rect">
            <a:avLst/>
          </a:prstGeom>
          <a:noFill/>
          <a:ln>
            <a:noFill/>
          </a:ln>
        </p:spPr>
      </p:pic>
      <p:cxnSp>
        <p:nvCxnSpPr>
          <p:cNvPr id="279" name="Google Shape;279;p9"/>
          <p:cNvCxnSpPr/>
          <p:nvPr/>
        </p:nvCxnSpPr>
        <p:spPr>
          <a:xfrm>
            <a:off x="2757889" y="1716480"/>
            <a:ext cx="6676222" cy="0"/>
          </a:xfrm>
          <a:prstGeom prst="straightConnector1">
            <a:avLst/>
          </a:prstGeom>
          <a:noFill/>
          <a:ln w="63500" cap="flat" cmpd="sng">
            <a:solidFill>
              <a:schemeClr val="accent1"/>
            </a:solidFill>
            <a:prstDash val="solid"/>
            <a:miter lim="800000"/>
            <a:headEnd type="none" w="sm" len="sm"/>
            <a:tailEnd type="none" w="sm" len="sm"/>
          </a:ln>
        </p:spPr>
      </p:cxnSp>
      <p:pic>
        <p:nvPicPr>
          <p:cNvPr id="280" name="Google Shape;280;p9" descr="A picture containing text, clipart&#10;&#10;Description automatically generated"/>
          <p:cNvPicPr preferRelativeResize="0"/>
          <p:nvPr/>
        </p:nvPicPr>
        <p:blipFill rotWithShape="1">
          <a:blip r:embed="rId6">
            <a:alphaModFix/>
          </a:blip>
          <a:srcRect/>
          <a:stretch/>
        </p:blipFill>
        <p:spPr>
          <a:xfrm>
            <a:off x="5695171" y="2631838"/>
            <a:ext cx="2749534" cy="1194920"/>
          </a:xfrm>
          <a:prstGeom prst="rect">
            <a:avLst/>
          </a:prstGeom>
          <a:noFill/>
          <a:ln>
            <a:noFill/>
          </a:ln>
        </p:spPr>
      </p:pic>
      <p:pic>
        <p:nvPicPr>
          <p:cNvPr id="281" name="Google Shape;281;p9" descr="Icon&#10;&#10;Description automatically generated with medium confidence"/>
          <p:cNvPicPr preferRelativeResize="0"/>
          <p:nvPr/>
        </p:nvPicPr>
        <p:blipFill rotWithShape="1">
          <a:blip r:embed="rId7">
            <a:alphaModFix/>
          </a:blip>
          <a:srcRect/>
          <a:stretch/>
        </p:blipFill>
        <p:spPr>
          <a:xfrm>
            <a:off x="737500" y="1966100"/>
            <a:ext cx="1366325" cy="1988825"/>
          </a:xfrm>
          <a:prstGeom prst="rect">
            <a:avLst/>
          </a:prstGeom>
          <a:noFill/>
          <a:ln>
            <a:noFill/>
          </a:ln>
        </p:spPr>
      </p:pic>
      <p:pic>
        <p:nvPicPr>
          <p:cNvPr id="282" name="Google Shape;282;p9" descr="Text&#10;&#10;Description automatically generated"/>
          <p:cNvPicPr preferRelativeResize="0"/>
          <p:nvPr/>
        </p:nvPicPr>
        <p:blipFill rotWithShape="1">
          <a:blip r:embed="rId8">
            <a:alphaModFix/>
          </a:blip>
          <a:srcRect/>
          <a:stretch/>
        </p:blipFill>
        <p:spPr>
          <a:xfrm>
            <a:off x="3193037" y="4408309"/>
            <a:ext cx="2153043" cy="2156167"/>
          </a:xfrm>
          <a:prstGeom prst="rect">
            <a:avLst/>
          </a:prstGeom>
          <a:noFill/>
          <a:ln>
            <a:noFill/>
          </a:ln>
        </p:spPr>
      </p:pic>
      <p:pic>
        <p:nvPicPr>
          <p:cNvPr id="283" name="Google Shape;283;p9"/>
          <p:cNvPicPr preferRelativeResize="0"/>
          <p:nvPr/>
        </p:nvPicPr>
        <p:blipFill rotWithShape="1">
          <a:blip r:embed="rId9">
            <a:alphaModFix/>
          </a:blip>
          <a:srcRect/>
          <a:stretch/>
        </p:blipFill>
        <p:spPr>
          <a:xfrm>
            <a:off x="2816607" y="2105868"/>
            <a:ext cx="1945944" cy="1948767"/>
          </a:xfrm>
          <a:prstGeom prst="rect">
            <a:avLst/>
          </a:prstGeom>
          <a:noFill/>
          <a:ln>
            <a:noFill/>
          </a:ln>
        </p:spPr>
      </p:pic>
      <p:pic>
        <p:nvPicPr>
          <p:cNvPr id="284" name="Google Shape;284;p9" descr="Text, logo&#10;&#10;Description automatically generated"/>
          <p:cNvPicPr preferRelativeResize="0"/>
          <p:nvPr/>
        </p:nvPicPr>
        <p:blipFill rotWithShape="1">
          <a:blip r:embed="rId10">
            <a:alphaModFix/>
          </a:blip>
          <a:srcRect/>
          <a:stretch/>
        </p:blipFill>
        <p:spPr>
          <a:xfrm>
            <a:off x="5294200" y="4767888"/>
            <a:ext cx="2995553" cy="119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p:nvPr/>
        </p:nvSpPr>
        <p:spPr>
          <a:xfrm>
            <a:off x="3951566" y="933450"/>
            <a:ext cx="7602259" cy="9906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90" name="Google Shape;290;p10"/>
          <p:cNvGraphicFramePr/>
          <p:nvPr>
            <p:extLst>
              <p:ext uri="{D42A27DB-BD31-4B8C-83A1-F6EECF244321}">
                <p14:modId xmlns:p14="http://schemas.microsoft.com/office/powerpoint/2010/main" val="1584943848"/>
              </p:ext>
            </p:extLst>
          </p:nvPr>
        </p:nvGraphicFramePr>
        <p:xfrm>
          <a:off x="3947966" y="463225"/>
          <a:ext cx="7764200" cy="6446335"/>
        </p:xfrm>
        <a:graphic>
          <a:graphicData uri="http://schemas.openxmlformats.org/drawingml/2006/table">
            <a:tbl>
              <a:tblPr>
                <a:noFill/>
                <a:tableStyleId>{E1B54497-6904-48EF-8492-D04A719777A2}</a:tableStyleId>
              </a:tblPr>
              <a:tblGrid>
                <a:gridCol w="3441100">
                  <a:extLst>
                    <a:ext uri="{9D8B030D-6E8A-4147-A177-3AD203B41FA5}">
                      <a16:colId xmlns:a16="http://schemas.microsoft.com/office/drawing/2014/main" val="20000"/>
                    </a:ext>
                  </a:extLst>
                </a:gridCol>
                <a:gridCol w="1578150">
                  <a:extLst>
                    <a:ext uri="{9D8B030D-6E8A-4147-A177-3AD203B41FA5}">
                      <a16:colId xmlns:a16="http://schemas.microsoft.com/office/drawing/2014/main" val="20001"/>
                    </a:ext>
                  </a:extLst>
                </a:gridCol>
                <a:gridCol w="2744950">
                  <a:extLst>
                    <a:ext uri="{9D8B030D-6E8A-4147-A177-3AD203B41FA5}">
                      <a16:colId xmlns:a16="http://schemas.microsoft.com/office/drawing/2014/main" val="20002"/>
                    </a:ext>
                  </a:extLst>
                </a:gridCol>
              </a:tblGrid>
              <a:tr h="1014325">
                <a:tc gridSpan="3">
                  <a:txBody>
                    <a:bodyPr/>
                    <a:lstStyle/>
                    <a:p>
                      <a:pPr marL="0" marR="0" lvl="0" indent="0" algn="ctr" rtl="0">
                        <a:spcBef>
                          <a:spcPts val="0"/>
                        </a:spcBef>
                        <a:spcAft>
                          <a:spcPts val="0"/>
                        </a:spcAft>
                        <a:buClr>
                          <a:schemeClr val="dk1"/>
                        </a:buClr>
                        <a:buSzPts val="2000"/>
                        <a:buFont typeface="Calibri"/>
                        <a:buNone/>
                      </a:pPr>
                      <a:endParaRPr sz="2000" b="1" dirty="0">
                        <a:solidFill>
                          <a:schemeClr val="lt1"/>
                        </a:solidFill>
                      </a:endParaRPr>
                    </a:p>
                    <a:p>
                      <a:pPr marL="0" marR="0" lvl="0" indent="0" algn="ctr" rtl="0">
                        <a:spcBef>
                          <a:spcPts val="0"/>
                        </a:spcBef>
                        <a:spcAft>
                          <a:spcPts val="0"/>
                        </a:spcAft>
                        <a:buClr>
                          <a:schemeClr val="dk1"/>
                        </a:buClr>
                        <a:buSzPts val="2000"/>
                        <a:buFont typeface="Calibri"/>
                        <a:buNone/>
                      </a:pPr>
                      <a:r>
                        <a:rPr lang="en-US" sz="2400" b="1" u="none" strike="noStrike" cap="none" dirty="0">
                          <a:solidFill>
                            <a:schemeClr val="lt1"/>
                          </a:solidFill>
                        </a:rPr>
                        <a:t>GCAC 2023-24 Championship RFP By the Numbers</a:t>
                      </a:r>
                      <a:endParaRPr sz="2400" b="1" u="none" strike="noStrike" cap="none" dirty="0">
                        <a:solidFill>
                          <a:schemeClr val="lt1"/>
                        </a:solidFill>
                      </a:endParaRPr>
                    </a:p>
                  </a:txBody>
                  <a:tcPr marL="0" marR="8650" marT="81775" marB="817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3">
                  <a:txBody>
                    <a:bodyPr/>
                    <a:lstStyle/>
                    <a:p>
                      <a:pPr marL="0" marR="0" lvl="0" indent="0" algn="l" rtl="0">
                        <a:spcBef>
                          <a:spcPts val="0"/>
                        </a:spcBef>
                        <a:spcAft>
                          <a:spcPts val="0"/>
                        </a:spcAft>
                        <a:buNone/>
                      </a:pPr>
                      <a:endParaRPr sz="1100" b="1" u="none" strike="noStrike" cap="none">
                        <a:solidFill>
                          <a:schemeClr val="dk1"/>
                        </a:solidFill>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8200">
                <a:tc gridSpan="3">
                  <a:txBody>
                    <a:bodyPr/>
                    <a:lstStyle/>
                    <a:p>
                      <a:pPr marL="0" marR="0" lvl="0" indent="0" algn="ctr" rtl="0">
                        <a:spcBef>
                          <a:spcPts val="0"/>
                        </a:spcBef>
                        <a:spcAft>
                          <a:spcPts val="0"/>
                        </a:spcAft>
                        <a:buNone/>
                      </a:pPr>
                      <a:endParaRPr sz="1100" b="1" u="none" strike="noStrike" cap="none">
                        <a:solidFill>
                          <a:schemeClr val="dk1"/>
                        </a:solidFill>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8200">
                <a:tc gridSpan="3">
                  <a:txBody>
                    <a:bodyPr/>
                    <a:lstStyle/>
                    <a:p>
                      <a:pPr marL="0" marR="0" lvl="0" indent="0" algn="ctr" rtl="0">
                        <a:spcBef>
                          <a:spcPts val="0"/>
                        </a:spcBef>
                        <a:spcAft>
                          <a:spcPts val="0"/>
                        </a:spcAft>
                        <a:buNone/>
                      </a:pPr>
                      <a:endParaRPr sz="1100" b="1" u="none" strike="noStrike" cap="none">
                        <a:solidFill>
                          <a:schemeClr val="dk1"/>
                        </a:solidFill>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59725">
                <a:tc>
                  <a:txBody>
                    <a:bodyPr/>
                    <a:lstStyle/>
                    <a:p>
                      <a:pPr marL="0" marR="0" lvl="0" indent="0" algn="ctr" rtl="0">
                        <a:spcBef>
                          <a:spcPts val="0"/>
                        </a:spcBef>
                        <a:spcAft>
                          <a:spcPts val="0"/>
                        </a:spcAft>
                        <a:buNone/>
                      </a:pPr>
                      <a:endParaRPr sz="1800" b="1" u="none" strike="noStrike" cap="none" dirty="0">
                        <a:solidFill>
                          <a:schemeClr val="dk1"/>
                        </a:solidFill>
                      </a:endParaRPr>
                    </a:p>
                    <a:p>
                      <a:pPr marL="0" marR="0" lvl="0" indent="0" algn="ctr" rtl="0">
                        <a:spcBef>
                          <a:spcPts val="0"/>
                        </a:spcBef>
                        <a:spcAft>
                          <a:spcPts val="0"/>
                        </a:spcAft>
                        <a:buNone/>
                      </a:pPr>
                      <a:r>
                        <a:rPr lang="en-US" sz="1800" b="1" u="none" strike="noStrike" cap="none" dirty="0">
                          <a:solidFill>
                            <a:schemeClr val="dk1"/>
                          </a:solidFill>
                        </a:rPr>
                        <a:t>Conference Championships</a:t>
                      </a:r>
                      <a:endParaRPr dirty="0"/>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endParaRPr sz="1600" b="1" u="none" strike="noStrike" cap="none">
                        <a:solidFill>
                          <a:schemeClr val="dk1"/>
                        </a:solidFill>
                      </a:endParaRPr>
                    </a:p>
                    <a:p>
                      <a:pPr marL="0" marR="0" lvl="0" indent="0" algn="ctr" rtl="0">
                        <a:spcBef>
                          <a:spcPts val="0"/>
                        </a:spcBef>
                        <a:spcAft>
                          <a:spcPts val="0"/>
                        </a:spcAft>
                        <a:buNone/>
                      </a:pPr>
                      <a:r>
                        <a:rPr lang="en-US" sz="1600" b="1" u="none" strike="noStrike" cap="none">
                          <a:solidFill>
                            <a:schemeClr val="dk1"/>
                          </a:solidFill>
                        </a:rPr>
                        <a:t>Days of Competition </a:t>
                      </a:r>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r>
                        <a:rPr lang="en-US" sz="1600" b="1" u="none" strike="noStrike" cap="none">
                          <a:solidFill>
                            <a:schemeClr val="dk1"/>
                          </a:solidFill>
                        </a:rPr>
                        <a:t>Approximate Travel Party</a:t>
                      </a:r>
                      <a:endParaRPr/>
                    </a:p>
                    <a:p>
                      <a:pPr marL="0" marR="0" lvl="0" indent="0" algn="ctr" rtl="0">
                        <a:spcBef>
                          <a:spcPts val="0"/>
                        </a:spcBef>
                        <a:spcAft>
                          <a:spcPts val="0"/>
                        </a:spcAft>
                        <a:buNone/>
                      </a:pPr>
                      <a:r>
                        <a:rPr lang="en-US" sz="1600" b="1" u="none" strike="noStrike" cap="none">
                          <a:solidFill>
                            <a:schemeClr val="dk1"/>
                          </a:solidFill>
                        </a:rPr>
                        <a:t>(Student-Athletes, Coaches, Support Staff, GCAC Staff)</a:t>
                      </a:r>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4"/>
                  </a:ext>
                </a:extLst>
              </a:tr>
              <a:tr h="380200">
                <a:tc>
                  <a:txBody>
                    <a:bodyPr/>
                    <a:lstStyle/>
                    <a:p>
                      <a:pPr marL="0" marR="0" lvl="0" indent="0" algn="ctr" rtl="0">
                        <a:spcBef>
                          <a:spcPts val="0"/>
                        </a:spcBef>
                        <a:spcAft>
                          <a:spcPts val="0"/>
                        </a:spcAft>
                        <a:buNone/>
                      </a:pPr>
                      <a:r>
                        <a:rPr lang="en-US" sz="1800">
                          <a:solidFill>
                            <a:schemeClr val="dk1"/>
                          </a:solidFill>
                        </a:rPr>
                        <a:t> </a:t>
                      </a:r>
                      <a:r>
                        <a:rPr lang="en-US" sz="1800" b="0" u="none" strike="noStrike" cap="none">
                          <a:solidFill>
                            <a:schemeClr val="dk1"/>
                          </a:solidFill>
                        </a:rPr>
                        <a:t>Men’s &amp; Women’s Cross Country</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dk1"/>
                          </a:solidFill>
                        </a:rPr>
                        <a:t>1 day</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solidFill>
                            <a:schemeClr val="dk1"/>
                          </a:solidFill>
                        </a:rPr>
                        <a:t>170</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639270">
                <a:tc>
                  <a:txBody>
                    <a:bodyPr/>
                    <a:lstStyle/>
                    <a:p>
                      <a:pPr marL="0" marR="0" lvl="0" indent="0" algn="ctr" rtl="0">
                        <a:lnSpc>
                          <a:spcPct val="100000"/>
                        </a:lnSpc>
                        <a:spcBef>
                          <a:spcPts val="0"/>
                        </a:spcBef>
                        <a:spcAft>
                          <a:spcPts val="0"/>
                        </a:spcAft>
                        <a:buClr>
                          <a:schemeClr val="dk1"/>
                        </a:buClr>
                        <a:buSzPts val="2000"/>
                        <a:buFont typeface="Calibri"/>
                        <a:buNone/>
                      </a:pPr>
                      <a:endParaRPr sz="2000" b="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Calibri"/>
                        <a:buNone/>
                      </a:pPr>
                      <a:r>
                        <a:rPr lang="en-US" sz="2000" b="0" u="none" strike="noStrike" cap="none">
                          <a:solidFill>
                            <a:schemeClr val="dk1"/>
                          </a:solidFill>
                        </a:rPr>
                        <a:t>Women’s Volleyball</a:t>
                      </a:r>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spcBef>
                          <a:spcPts val="0"/>
                        </a:spcBef>
                        <a:spcAft>
                          <a:spcPts val="0"/>
                        </a:spcAft>
                        <a:buNone/>
                      </a:pPr>
                      <a:endParaRPr sz="2000" u="none" strike="noStrike" cap="none">
                        <a:solidFill>
                          <a:schemeClr val="dk1"/>
                        </a:solidFill>
                      </a:endParaRPr>
                    </a:p>
                    <a:p>
                      <a:pPr marL="0" marR="0" lvl="0" indent="0" algn="ctr" rtl="0">
                        <a:spcBef>
                          <a:spcPts val="0"/>
                        </a:spcBef>
                        <a:spcAft>
                          <a:spcPts val="0"/>
                        </a:spcAft>
                        <a:buNone/>
                      </a:pPr>
                      <a:r>
                        <a:rPr lang="en-US" sz="2000" u="none" strike="noStrike" cap="none">
                          <a:solidFill>
                            <a:schemeClr val="dk1"/>
                          </a:solidFill>
                        </a:rPr>
                        <a:t>3 days</a:t>
                      </a:r>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Calibri"/>
                        <a:buNone/>
                      </a:pPr>
                      <a:r>
                        <a:rPr lang="en-US" sz="2000" u="none" strike="noStrike" cap="none">
                          <a:solidFill>
                            <a:schemeClr val="dk1"/>
                          </a:solidFill>
                        </a:rPr>
                        <a:t>370</a:t>
                      </a:r>
                      <a:endParaRPr/>
                    </a:p>
                    <a:p>
                      <a:pPr marL="0" marR="0" lvl="0" indent="0" algn="ctr" rtl="0">
                        <a:spcBef>
                          <a:spcPts val="0"/>
                        </a:spcBef>
                        <a:spcAft>
                          <a:spcPts val="0"/>
                        </a:spcAft>
                        <a:buNone/>
                      </a:pPr>
                      <a:endParaRPr sz="1100" u="none" strike="noStrike" cap="none">
                        <a:solidFill>
                          <a:schemeClr val="dk1"/>
                        </a:solidFill>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6"/>
                  </a:ext>
                </a:extLst>
              </a:tr>
              <a:tr h="687800">
                <a:tc>
                  <a:txBody>
                    <a:bodyPr/>
                    <a:lstStyle/>
                    <a:p>
                      <a:pPr marL="0" marR="0" lvl="0" indent="0" algn="ctr" rtl="0">
                        <a:lnSpc>
                          <a:spcPct val="100000"/>
                        </a:lnSpc>
                        <a:spcBef>
                          <a:spcPts val="0"/>
                        </a:spcBef>
                        <a:spcAft>
                          <a:spcPts val="0"/>
                        </a:spcAft>
                        <a:buClr>
                          <a:schemeClr val="dk1"/>
                        </a:buClr>
                        <a:buSzPts val="1800"/>
                        <a:buFont typeface="Calibri"/>
                        <a:buNone/>
                      </a:pPr>
                      <a:endParaRPr sz="1800" b="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Calibri"/>
                        <a:buNone/>
                      </a:pPr>
                      <a:r>
                        <a:rPr lang="en-US" sz="2000" b="0" u="none" strike="noStrike" cap="none">
                          <a:solidFill>
                            <a:schemeClr val="dk1"/>
                          </a:solidFill>
                        </a:rPr>
                        <a:t>Men’s &amp; Women’s Basketball</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endParaRPr sz="2000" u="none" strike="noStrike" cap="none">
                        <a:solidFill>
                          <a:schemeClr val="dk1"/>
                        </a:solidFill>
                      </a:endParaRPr>
                    </a:p>
                    <a:p>
                      <a:pPr marL="0" marR="0" lvl="0" indent="0" algn="ctr" rtl="0">
                        <a:spcBef>
                          <a:spcPts val="0"/>
                        </a:spcBef>
                        <a:spcAft>
                          <a:spcPts val="0"/>
                        </a:spcAft>
                        <a:buNone/>
                      </a:pPr>
                      <a:r>
                        <a:rPr lang="en-US" sz="2000" u="none" strike="noStrike" cap="none">
                          <a:solidFill>
                            <a:schemeClr val="dk1"/>
                          </a:solidFill>
                        </a:rPr>
                        <a:t>4 days</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Calibri"/>
                        <a:buNone/>
                      </a:pPr>
                      <a:r>
                        <a:rPr lang="en-US" sz="2000" u="none" strike="noStrike" cap="none">
                          <a:solidFill>
                            <a:schemeClr val="dk1"/>
                          </a:solidFill>
                        </a:rPr>
                        <a:t>520</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marR="0" lvl="0" indent="0" algn="ctr" rtl="0">
                        <a:lnSpc>
                          <a:spcPct val="100000"/>
                        </a:lnSpc>
                        <a:spcBef>
                          <a:spcPts val="0"/>
                        </a:spcBef>
                        <a:spcAft>
                          <a:spcPts val="0"/>
                        </a:spcAft>
                        <a:buClr>
                          <a:schemeClr val="dk1"/>
                        </a:buClr>
                        <a:buSzPts val="2000"/>
                        <a:buFont typeface="Calibri"/>
                        <a:buNone/>
                      </a:pPr>
                      <a:endParaRPr sz="2000" b="0" u="none" strike="noStrike" cap="none" dirty="0">
                        <a:solidFill>
                          <a:schemeClr val="dk1"/>
                        </a:solidFill>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u="none" strike="noStrike" cap="none">
                        <a:solidFill>
                          <a:schemeClr val="dk1"/>
                        </a:solidFill>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Calibri"/>
                        <a:buNone/>
                      </a:pPr>
                      <a:endParaRPr sz="2000" u="none" strike="noStrike" cap="none">
                        <a:solidFill>
                          <a:schemeClr val="dk1"/>
                        </a:solidFill>
                      </a:endParaRPr>
                    </a:p>
                  </a:txBody>
                  <a:tcPr marL="43275"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8"/>
                  </a:ext>
                </a:extLst>
              </a:tr>
              <a:tr h="380200">
                <a:tc>
                  <a:txBody>
                    <a:bodyPr/>
                    <a:lstStyle/>
                    <a:p>
                      <a:pPr marL="0" marR="0" lvl="0" indent="0" algn="l" rtl="0">
                        <a:spcBef>
                          <a:spcPts val="0"/>
                        </a:spcBef>
                        <a:spcAft>
                          <a:spcPts val="0"/>
                        </a:spcAft>
                        <a:buNone/>
                      </a:pPr>
                      <a:endParaRPr sz="1100" b="1" u="none" strike="noStrike" cap="none">
                        <a:solidFill>
                          <a:schemeClr val="dk1"/>
                        </a:solidFill>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u="none" strike="noStrike" cap="none">
                          <a:solidFill>
                            <a:schemeClr val="dk1"/>
                          </a:solidFill>
                        </a:rPr>
                        <a:t>8 Total Days</a:t>
                      </a:r>
                      <a:endParaRPr/>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solidFill>
                            <a:schemeClr val="dk1"/>
                          </a:solidFill>
                        </a:rPr>
                        <a:t>        </a:t>
                      </a:r>
                      <a:r>
                        <a:rPr lang="en-US" sz="2000" b="1" u="none" strike="noStrike" cap="none" dirty="0">
                          <a:solidFill>
                            <a:schemeClr val="dk1"/>
                          </a:solidFill>
                        </a:rPr>
                        <a:t>Total of 1,060</a:t>
                      </a:r>
                      <a:endParaRPr dirty="0"/>
                    </a:p>
                  </a:txBody>
                  <a:tcPr marL="0" marR="40875" marT="40875" marB="817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291" name="Google Shape;291;p10" descr="A picture containing text, tableware, dishware, plate&#10;&#10;Description automatically generated"/>
          <p:cNvPicPr preferRelativeResize="0"/>
          <p:nvPr/>
        </p:nvPicPr>
        <p:blipFill rotWithShape="1">
          <a:blip r:embed="rId3">
            <a:alphaModFix/>
          </a:blip>
          <a:srcRect/>
          <a:stretch/>
        </p:blipFill>
        <p:spPr>
          <a:xfrm>
            <a:off x="100666" y="149269"/>
            <a:ext cx="1900853" cy="1438155"/>
          </a:xfrm>
          <a:prstGeom prst="rect">
            <a:avLst/>
          </a:prstGeom>
          <a:noFill/>
          <a:ln>
            <a:noFill/>
          </a:ln>
        </p:spPr>
      </p:pic>
      <p:sp>
        <p:nvSpPr>
          <p:cNvPr id="292" name="Google Shape;292;p10"/>
          <p:cNvSpPr txBox="1"/>
          <p:nvPr/>
        </p:nvSpPr>
        <p:spPr>
          <a:xfrm>
            <a:off x="427177" y="1587426"/>
            <a:ext cx="35244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dirty="0">
                <a:solidFill>
                  <a:schemeClr val="dk1"/>
                </a:solidFill>
                <a:latin typeface="Anton"/>
                <a:ea typeface="Anton"/>
                <a:cs typeface="Anton"/>
                <a:sym typeface="Anton"/>
              </a:rPr>
              <a:t>GCAC </a:t>
            </a:r>
            <a:br>
              <a:rPr lang="en-US" sz="4000" dirty="0">
                <a:solidFill>
                  <a:schemeClr val="dk1"/>
                </a:solidFill>
                <a:latin typeface="Anton"/>
                <a:ea typeface="Anton"/>
                <a:cs typeface="Anton"/>
                <a:sym typeface="Anton"/>
              </a:rPr>
            </a:br>
            <a:r>
              <a:rPr lang="en-US" sz="4000" dirty="0">
                <a:solidFill>
                  <a:schemeClr val="dk1"/>
                </a:solidFill>
                <a:latin typeface="Anton"/>
                <a:ea typeface="Anton"/>
                <a:cs typeface="Anton"/>
                <a:sym typeface="Anton"/>
              </a:rPr>
              <a:t>2023-24 </a:t>
            </a:r>
            <a:br>
              <a:rPr lang="en-US" sz="4000" dirty="0">
                <a:solidFill>
                  <a:schemeClr val="dk1"/>
                </a:solidFill>
                <a:latin typeface="Anton"/>
                <a:ea typeface="Anton"/>
                <a:cs typeface="Anton"/>
                <a:sym typeface="Anton"/>
              </a:rPr>
            </a:br>
            <a:r>
              <a:rPr lang="en-US" sz="4000" dirty="0">
                <a:solidFill>
                  <a:schemeClr val="dk1"/>
                </a:solidFill>
                <a:latin typeface="Anton"/>
                <a:ea typeface="Anton"/>
                <a:cs typeface="Anton"/>
                <a:sym typeface="Anton"/>
              </a:rPr>
              <a:t>Championships</a:t>
            </a:r>
            <a:endParaRPr sz="4000" dirty="0">
              <a:solidFill>
                <a:schemeClr val="dk1"/>
              </a:solidFill>
              <a:latin typeface="Calibri"/>
              <a:ea typeface="Calibri"/>
              <a:cs typeface="Calibri"/>
              <a:sym typeface="Calibri"/>
            </a:endParaRPr>
          </a:p>
        </p:txBody>
      </p:sp>
      <p:cxnSp>
        <p:nvCxnSpPr>
          <p:cNvPr id="293" name="Google Shape;293;p10"/>
          <p:cNvCxnSpPr/>
          <p:nvPr/>
        </p:nvCxnSpPr>
        <p:spPr>
          <a:xfrm>
            <a:off x="427315" y="4241535"/>
            <a:ext cx="3259491" cy="0"/>
          </a:xfrm>
          <a:prstGeom prst="straightConnector1">
            <a:avLst/>
          </a:prstGeom>
          <a:noFill/>
          <a:ln w="19050" cap="flat" cmpd="sng">
            <a:solidFill>
              <a:schemeClr val="accent1"/>
            </a:solidFill>
            <a:prstDash val="solid"/>
            <a:miter lim="800000"/>
            <a:headEnd type="none" w="sm" len="sm"/>
            <a:tailEnd type="none" w="sm" len="sm"/>
          </a:ln>
        </p:spPr>
      </p:cxnSp>
      <p:cxnSp>
        <p:nvCxnSpPr>
          <p:cNvPr id="294" name="Google Shape;294;p10"/>
          <p:cNvCxnSpPr/>
          <p:nvPr/>
        </p:nvCxnSpPr>
        <p:spPr>
          <a:xfrm flipH="1">
            <a:off x="3947966" y="1928109"/>
            <a:ext cx="3600" cy="4926300"/>
          </a:xfrm>
          <a:prstGeom prst="straightConnector1">
            <a:avLst/>
          </a:prstGeom>
          <a:noFill/>
          <a:ln w="9525" cap="flat" cmpd="sng">
            <a:solidFill>
              <a:schemeClr val="accent1"/>
            </a:solidFill>
            <a:prstDash val="solid"/>
            <a:miter lim="800000"/>
            <a:headEnd type="none" w="sm" len="sm"/>
            <a:tailEnd type="none" w="sm" len="sm"/>
          </a:ln>
        </p:spPr>
      </p:cxnSp>
      <p:cxnSp>
        <p:nvCxnSpPr>
          <p:cNvPr id="295" name="Google Shape;295;p10"/>
          <p:cNvCxnSpPr/>
          <p:nvPr/>
        </p:nvCxnSpPr>
        <p:spPr>
          <a:xfrm>
            <a:off x="11715750" y="1250542"/>
            <a:ext cx="0" cy="5607600"/>
          </a:xfrm>
          <a:prstGeom prst="straightConnector1">
            <a:avLst/>
          </a:prstGeom>
          <a:noFill/>
          <a:ln w="9525" cap="flat" cmpd="sng">
            <a:solidFill>
              <a:schemeClr val="accent1"/>
            </a:solidFill>
            <a:prstDash val="solid"/>
            <a:miter lim="800000"/>
            <a:headEnd type="none" w="sm" len="sm"/>
            <a:tailEnd type="none" w="sm" len="sm"/>
          </a:ln>
        </p:spPr>
      </p:cxnSp>
      <p:cxnSp>
        <p:nvCxnSpPr>
          <p:cNvPr id="296" name="Google Shape;296;p10"/>
          <p:cNvCxnSpPr/>
          <p:nvPr/>
        </p:nvCxnSpPr>
        <p:spPr>
          <a:xfrm rot="10800000">
            <a:off x="3951513" y="6857998"/>
            <a:ext cx="7764300" cy="0"/>
          </a:xfrm>
          <a:prstGeom prst="straightConnector1">
            <a:avLst/>
          </a:prstGeom>
          <a:noFill/>
          <a:ln w="9525" cap="flat" cmpd="sng">
            <a:solidFill>
              <a:schemeClr val="accent1"/>
            </a:solidFill>
            <a:prstDash val="solid"/>
            <a:miter lim="800000"/>
            <a:headEnd type="none" w="sm" len="sm"/>
            <a:tailEnd type="none" w="sm" len="sm"/>
          </a:ln>
        </p:spPr>
      </p:cxnSp>
      <p:sp>
        <p:nvSpPr>
          <p:cNvPr id="297" name="Google Shape;297;p10"/>
          <p:cNvSpPr/>
          <p:nvPr/>
        </p:nvSpPr>
        <p:spPr>
          <a:xfrm>
            <a:off x="11553825" y="933450"/>
            <a:ext cx="162000" cy="834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8" name="Google Shape;298;p10"/>
          <p:cNvCxnSpPr/>
          <p:nvPr/>
        </p:nvCxnSpPr>
        <p:spPr>
          <a:xfrm>
            <a:off x="3949775" y="463225"/>
            <a:ext cx="0" cy="50340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10"/>
          <p:cNvCxnSpPr>
            <a:endCxn id="297" idx="3"/>
          </p:cNvCxnSpPr>
          <p:nvPr/>
        </p:nvCxnSpPr>
        <p:spPr>
          <a:xfrm>
            <a:off x="11695725" y="494100"/>
            <a:ext cx="20100" cy="856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164cc8dc9a_0_1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06" name="Google Shape;306;g2164cc8dc9a_0_12"/>
          <p:cNvPicPr preferRelativeResize="0"/>
          <p:nvPr/>
        </p:nvPicPr>
        <p:blipFill>
          <a:blip r:embed="rId3">
            <a:alphaModFix/>
          </a:blip>
          <a:stretch>
            <a:fillRect/>
          </a:stretch>
        </p:blipFill>
        <p:spPr>
          <a:xfrm>
            <a:off x="0" y="1"/>
            <a:ext cx="12192000" cy="6858000"/>
          </a:xfrm>
          <a:prstGeom prst="rect">
            <a:avLst/>
          </a:prstGeom>
          <a:noFill/>
          <a:ln>
            <a:noFill/>
          </a:ln>
        </p:spPr>
      </p:pic>
      <p:pic>
        <p:nvPicPr>
          <p:cNvPr id="307" name="Google Shape;307;g2164cc8dc9a_0_12" descr="A picture containing text, tableware, dishware, plate&#10;&#10;Description automatically generated"/>
          <p:cNvPicPr preferRelativeResize="0"/>
          <p:nvPr/>
        </p:nvPicPr>
        <p:blipFill rotWithShape="1">
          <a:blip r:embed="rId4">
            <a:alphaModFix/>
          </a:blip>
          <a:srcRect/>
          <a:stretch/>
        </p:blipFill>
        <p:spPr>
          <a:xfrm>
            <a:off x="258476" y="153073"/>
            <a:ext cx="2393284" cy="18687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1"/>
          <p:cNvSpPr txBox="1"/>
          <p:nvPr/>
        </p:nvSpPr>
        <p:spPr>
          <a:xfrm>
            <a:off x="1622472" y="1656969"/>
            <a:ext cx="9010650" cy="84309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Anton"/>
              <a:buNone/>
            </a:pPr>
            <a:r>
              <a:rPr lang="en-US" sz="3600">
                <a:solidFill>
                  <a:schemeClr val="dk1"/>
                </a:solidFill>
                <a:latin typeface="Anton"/>
                <a:ea typeface="Anton"/>
                <a:cs typeface="Anton"/>
                <a:sym typeface="Anton"/>
              </a:rPr>
              <a:t>   2023-24 REQUEST FOR PROPOSAL</a:t>
            </a:r>
            <a:endParaRPr/>
          </a:p>
        </p:txBody>
      </p:sp>
      <p:pic>
        <p:nvPicPr>
          <p:cNvPr id="291" name="Google Shape;291;p11" descr="A picture containing text, tableware, dishware, plate&#10;&#10;Description automatically generated"/>
          <p:cNvPicPr preferRelativeResize="0"/>
          <p:nvPr/>
        </p:nvPicPr>
        <p:blipFill rotWithShape="1">
          <a:blip r:embed="rId3">
            <a:alphaModFix/>
          </a:blip>
          <a:srcRect/>
          <a:stretch/>
        </p:blipFill>
        <p:spPr>
          <a:xfrm>
            <a:off x="53926" y="321021"/>
            <a:ext cx="2039034" cy="1283805"/>
          </a:xfrm>
          <a:prstGeom prst="rect">
            <a:avLst/>
          </a:prstGeom>
          <a:noFill/>
          <a:ln>
            <a:noFill/>
          </a:ln>
        </p:spPr>
      </p:pic>
      <p:grpSp>
        <p:nvGrpSpPr>
          <p:cNvPr id="292" name="Google Shape;292;p11"/>
          <p:cNvGrpSpPr/>
          <p:nvPr/>
        </p:nvGrpSpPr>
        <p:grpSpPr>
          <a:xfrm>
            <a:off x="874515" y="2527477"/>
            <a:ext cx="10506562" cy="2611526"/>
            <a:chOff x="4518" y="870508"/>
            <a:chExt cx="10506562" cy="2611526"/>
          </a:xfrm>
        </p:grpSpPr>
        <p:sp>
          <p:nvSpPr>
            <p:cNvPr id="293" name="Google Shape;293;p11"/>
            <p:cNvSpPr/>
            <p:nvPr/>
          </p:nvSpPr>
          <p:spPr>
            <a:xfrm rot="5400000">
              <a:off x="-831857" y="1706884"/>
              <a:ext cx="1958644" cy="285892"/>
            </a:xfrm>
            <a:prstGeom prst="corner">
              <a:avLst>
                <a:gd name="adj1" fmla="val 1000"/>
                <a:gd name="adj2" fmla="val 1000"/>
              </a:avLst>
            </a:prstGeom>
            <a:gradFill>
              <a:gsLst>
                <a:gs pos="0">
                  <a:schemeClr val="lt1"/>
                </a:gs>
                <a:gs pos="50000">
                  <a:schemeClr val="lt1"/>
                </a:gs>
                <a:gs pos="100000">
                  <a:schemeClr val="lt1"/>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4518" y="2829153"/>
              <a:ext cx="3573660" cy="652881"/>
            </a:xfrm>
            <a:prstGeom prst="homePlate">
              <a:avLst>
                <a:gd name="adj" fmla="val 25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txBox="1"/>
            <p:nvPr/>
          </p:nvSpPr>
          <p:spPr>
            <a:xfrm>
              <a:off x="4518" y="2829153"/>
              <a:ext cx="3492050" cy="652881"/>
            </a:xfrm>
            <a:prstGeom prst="rect">
              <a:avLst/>
            </a:prstGeom>
            <a:noFill/>
            <a:ln>
              <a:noFill/>
            </a:ln>
          </p:spPr>
          <p:txBody>
            <a:bodyPr spcFirstLastPara="1" wrap="square" lIns="101600" tIns="203200" rIns="101600" bIns="2032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October 20 or 21, 2023</a:t>
              </a:r>
              <a:endParaRPr dirty="0"/>
            </a:p>
          </p:txBody>
        </p:sp>
        <p:sp>
          <p:nvSpPr>
            <p:cNvPr id="296" name="Google Shape;296;p11"/>
            <p:cNvSpPr/>
            <p:nvPr/>
          </p:nvSpPr>
          <p:spPr>
            <a:xfrm>
              <a:off x="290411" y="1042044"/>
              <a:ext cx="2901812" cy="1282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txBox="1"/>
            <p:nvPr/>
          </p:nvSpPr>
          <p:spPr>
            <a:xfrm>
              <a:off x="213727" y="1565275"/>
              <a:ext cx="3154577" cy="128236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Men’s &amp; Women’s Cross Country Championship </a:t>
              </a:r>
            </a:p>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October 20 or 21, 2023</a:t>
              </a:r>
              <a:endParaRPr sz="2000" dirty="0"/>
            </a:p>
          </p:txBody>
        </p:sp>
        <p:sp>
          <p:nvSpPr>
            <p:cNvPr id="298" name="Google Shape;298;p11"/>
            <p:cNvSpPr/>
            <p:nvPr/>
          </p:nvSpPr>
          <p:spPr>
            <a:xfrm rot="5400000">
              <a:off x="2634593" y="1706884"/>
              <a:ext cx="1958644" cy="285892"/>
            </a:xfrm>
            <a:prstGeom prst="corner">
              <a:avLst>
                <a:gd name="adj1" fmla="val 1000"/>
                <a:gd name="adj2" fmla="val 1000"/>
              </a:avLst>
            </a:prstGeom>
            <a:gradFill>
              <a:gsLst>
                <a:gs pos="0">
                  <a:schemeClr val="lt1"/>
                </a:gs>
                <a:gs pos="50000">
                  <a:schemeClr val="lt1"/>
                </a:gs>
                <a:gs pos="100000">
                  <a:schemeClr val="lt1"/>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3470969" y="2829153"/>
              <a:ext cx="3573660" cy="652881"/>
            </a:xfrm>
            <a:prstGeom prst="chevron">
              <a:avLst>
                <a:gd name="adj" fmla="val 25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txBox="1"/>
            <p:nvPr/>
          </p:nvSpPr>
          <p:spPr>
            <a:xfrm>
              <a:off x="3634189" y="2829153"/>
              <a:ext cx="3247220" cy="652881"/>
            </a:xfrm>
            <a:prstGeom prst="rect">
              <a:avLst/>
            </a:prstGeom>
            <a:noFill/>
            <a:ln>
              <a:noFill/>
            </a:ln>
          </p:spPr>
          <p:txBody>
            <a:bodyPr spcFirstLastPara="1" wrap="square" lIns="101600" tIns="203200" rIns="101600" bIns="2032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November 2-5 or 9–12, 2023</a:t>
              </a:r>
              <a:endParaRPr dirty="0"/>
            </a:p>
          </p:txBody>
        </p:sp>
        <p:sp>
          <p:nvSpPr>
            <p:cNvPr id="301" name="Google Shape;301;p11"/>
            <p:cNvSpPr/>
            <p:nvPr/>
          </p:nvSpPr>
          <p:spPr>
            <a:xfrm>
              <a:off x="3756862" y="1042044"/>
              <a:ext cx="2901812" cy="1282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txBox="1"/>
            <p:nvPr/>
          </p:nvSpPr>
          <p:spPr>
            <a:xfrm>
              <a:off x="3717551" y="1546793"/>
              <a:ext cx="2901812" cy="128236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Women’s Volleyball Championship                   November 2-5 or 9-12, 2023 </a:t>
              </a:r>
              <a:endParaRPr sz="2000" dirty="0"/>
            </a:p>
          </p:txBody>
        </p:sp>
        <p:sp>
          <p:nvSpPr>
            <p:cNvPr id="303" name="Google Shape;303;p11"/>
            <p:cNvSpPr/>
            <p:nvPr/>
          </p:nvSpPr>
          <p:spPr>
            <a:xfrm rot="5400000">
              <a:off x="6101044" y="1706884"/>
              <a:ext cx="1958644" cy="285892"/>
            </a:xfrm>
            <a:prstGeom prst="corner">
              <a:avLst>
                <a:gd name="adj1" fmla="val 1000"/>
                <a:gd name="adj2" fmla="val 1000"/>
              </a:avLst>
            </a:prstGeom>
            <a:gradFill>
              <a:gsLst>
                <a:gs pos="0">
                  <a:schemeClr val="lt1"/>
                </a:gs>
                <a:gs pos="50000">
                  <a:schemeClr val="lt1"/>
                </a:gs>
                <a:gs pos="100000">
                  <a:schemeClr val="lt1"/>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6937420" y="2829153"/>
              <a:ext cx="3573660" cy="652881"/>
            </a:xfrm>
            <a:prstGeom prst="chevron">
              <a:avLst>
                <a:gd name="adj" fmla="val 25000"/>
              </a:avLst>
            </a:prstGeom>
            <a:gradFill>
              <a:gsLst>
                <a:gs pos="0">
                  <a:srgbClr val="A6B6DE"/>
                </a:gs>
                <a:gs pos="50000">
                  <a:srgbClr val="97AAD8"/>
                </a:gs>
                <a:gs pos="100000">
                  <a:srgbClr val="859CD6"/>
                </a:gs>
              </a:gsLst>
              <a:lin ang="5400000" scaled="0"/>
            </a:gra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txBox="1"/>
            <p:nvPr/>
          </p:nvSpPr>
          <p:spPr>
            <a:xfrm>
              <a:off x="7100640" y="2829153"/>
              <a:ext cx="3247220" cy="652881"/>
            </a:xfrm>
            <a:prstGeom prst="rect">
              <a:avLst/>
            </a:prstGeom>
            <a:noFill/>
            <a:ln>
              <a:noFill/>
            </a:ln>
          </p:spPr>
          <p:txBody>
            <a:bodyPr spcFirstLastPara="1" wrap="square" lIns="101600" tIns="203200" rIns="101600" bIns="2032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February 21–25, 2024</a:t>
              </a:r>
              <a:endParaRPr dirty="0"/>
            </a:p>
          </p:txBody>
        </p:sp>
        <p:sp>
          <p:nvSpPr>
            <p:cNvPr id="306" name="Google Shape;306;p11"/>
            <p:cNvSpPr/>
            <p:nvPr/>
          </p:nvSpPr>
          <p:spPr>
            <a:xfrm>
              <a:off x="7223313" y="1042044"/>
              <a:ext cx="2901812" cy="1282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txBox="1"/>
            <p:nvPr/>
          </p:nvSpPr>
          <p:spPr>
            <a:xfrm>
              <a:off x="7178116" y="1546793"/>
              <a:ext cx="2901812" cy="128236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Men’s &amp; Women’s Basketball Championship  </a:t>
              </a:r>
            </a:p>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February 21-25, 2024 </a:t>
              </a:r>
              <a:endParaRPr sz="2000" dirty="0"/>
            </a:p>
          </p:txBody>
        </p:sp>
      </p:grpSp>
      <p:cxnSp>
        <p:nvCxnSpPr>
          <p:cNvPr id="308" name="Google Shape;308;p11"/>
          <p:cNvCxnSpPr/>
          <p:nvPr/>
        </p:nvCxnSpPr>
        <p:spPr>
          <a:xfrm>
            <a:off x="885825" y="2552201"/>
            <a:ext cx="10306050" cy="0"/>
          </a:xfrm>
          <a:prstGeom prst="straightConnector1">
            <a:avLst/>
          </a:prstGeom>
          <a:noFill/>
          <a:ln w="19050" cap="flat" cmpd="sng">
            <a:solidFill>
              <a:schemeClr val="accent1"/>
            </a:solidFill>
            <a:prstDash val="solid"/>
            <a:miter lim="800000"/>
            <a:headEnd type="none" w="sm" len="sm"/>
            <a:tailEnd type="none" w="sm" len="sm"/>
          </a:ln>
        </p:spPr>
      </p:cxnSp>
      <p:cxnSp>
        <p:nvCxnSpPr>
          <p:cNvPr id="309" name="Google Shape;309;p11"/>
          <p:cNvCxnSpPr>
            <a:cxnSpLocks/>
          </p:cNvCxnSpPr>
          <p:nvPr/>
        </p:nvCxnSpPr>
        <p:spPr>
          <a:xfrm>
            <a:off x="11191875" y="2500063"/>
            <a:ext cx="0" cy="198605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p:nvPr/>
        </p:nvSpPr>
        <p:spPr>
          <a:xfrm>
            <a:off x="524256" y="583616"/>
            <a:ext cx="3722141" cy="552057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4400"/>
              <a:buFont typeface="Calibri"/>
              <a:buNone/>
            </a:pPr>
            <a:r>
              <a:rPr lang="en-US" sz="4400" b="1">
                <a:solidFill>
                  <a:srgbClr val="FFFFFF"/>
                </a:solidFill>
                <a:latin typeface="Calibri"/>
                <a:ea typeface="Calibri"/>
                <a:cs typeface="Calibri"/>
                <a:sym typeface="Calibri"/>
              </a:rPr>
              <a:t>2023-24 REQUEST FOR PROPOSAL</a:t>
            </a:r>
            <a:endParaRPr/>
          </a:p>
        </p:txBody>
      </p:sp>
      <p:sp>
        <p:nvSpPr>
          <p:cNvPr id="315" name="Google Shape;315;p12"/>
          <p:cNvSpPr txBox="1"/>
          <p:nvPr/>
        </p:nvSpPr>
        <p:spPr>
          <a:xfrm>
            <a:off x="42229" y="466194"/>
            <a:ext cx="6277344" cy="544760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3200" b="0" i="0" u="none" strike="noStrike" cap="none" dirty="0">
                <a:solidFill>
                  <a:schemeClr val="dk1"/>
                </a:solidFill>
                <a:latin typeface="Anton"/>
                <a:ea typeface="Anton"/>
                <a:cs typeface="Anton"/>
                <a:sym typeface="Anton"/>
              </a:rPr>
              <a:t>     </a:t>
            </a:r>
            <a:endParaRPr sz="3200" b="0" i="0" u="none" strike="noStrike" cap="none" dirty="0">
              <a:solidFill>
                <a:schemeClr val="dk1"/>
              </a:solidFill>
              <a:latin typeface="Anton"/>
              <a:ea typeface="Anton"/>
              <a:cs typeface="Anton"/>
              <a:sym typeface="Anton"/>
            </a:endParaRPr>
          </a:p>
          <a:p>
            <a:pPr marL="457200" marR="0" lvl="1" indent="0" algn="l" rtl="0">
              <a:spcBef>
                <a:spcPts val="0"/>
              </a:spcBef>
              <a:spcAft>
                <a:spcPts val="0"/>
              </a:spcAft>
              <a:buNone/>
            </a:pPr>
            <a:r>
              <a:rPr lang="en-US" sz="3600" b="0" i="0" u="none" strike="noStrike" cap="none" dirty="0">
                <a:solidFill>
                  <a:schemeClr val="dk1"/>
                </a:solidFill>
                <a:latin typeface="Anton"/>
                <a:ea typeface="Anton"/>
                <a:cs typeface="Anton"/>
                <a:sym typeface="Anton"/>
              </a:rPr>
              <a:t>Partner with the GCAC</a:t>
            </a:r>
            <a:endParaRPr sz="36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457200" lvl="1"/>
            <a:r>
              <a:rPr lang="en-US" sz="2800" dirty="0">
                <a:solidFill>
                  <a:schemeClr val="dk1"/>
                </a:solidFill>
                <a:latin typeface="Calibri"/>
                <a:ea typeface="Calibri"/>
                <a:cs typeface="Calibri"/>
                <a:sym typeface="Calibri"/>
              </a:rPr>
              <a:t>Proposals are due May 22, 2023.</a:t>
            </a:r>
            <a:endParaRPr lang="en-US" sz="2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2800" b="0" i="0" u="none" strike="noStrike" cap="none" dirty="0">
                <a:solidFill>
                  <a:schemeClr val="dk1"/>
                </a:solidFill>
                <a:latin typeface="Calibri"/>
                <a:ea typeface="Calibri"/>
                <a:cs typeface="Calibri"/>
                <a:sym typeface="Calibri"/>
              </a:rPr>
              <a:t>Interested parties, please contact:</a:t>
            </a:r>
            <a:endParaRPr dirty="0"/>
          </a:p>
          <a:p>
            <a:pPr marL="457200" marR="0" lvl="1" algn="l" rtl="0">
              <a:spcBef>
                <a:spcPts val="0"/>
              </a:spcBef>
              <a:spcAft>
                <a:spcPts val="0"/>
              </a:spcAft>
              <a:buClr>
                <a:srgbClr val="000000"/>
              </a:buClr>
              <a:buSzPts val="1000"/>
            </a:pPr>
            <a:endParaRPr lang="en-US" sz="2000" b="1" i="0" u="none" strike="noStrike" cap="none" dirty="0">
              <a:solidFill>
                <a:srgbClr val="000000"/>
              </a:solidFill>
              <a:latin typeface="Calibri"/>
              <a:ea typeface="Calibri"/>
              <a:cs typeface="Calibri"/>
              <a:sym typeface="Calibri"/>
            </a:endParaRPr>
          </a:p>
          <a:p>
            <a:pPr marL="457200" marR="0" lvl="1" algn="l" rtl="0">
              <a:spcBef>
                <a:spcPts val="0"/>
              </a:spcBef>
              <a:spcAft>
                <a:spcPts val="0"/>
              </a:spcAft>
              <a:buClr>
                <a:srgbClr val="000000"/>
              </a:buClr>
              <a:buSzPts val="1000"/>
            </a:pPr>
            <a:r>
              <a:rPr lang="en-US" sz="2000" b="1" i="0" u="none" strike="noStrike" cap="none" dirty="0">
                <a:solidFill>
                  <a:srgbClr val="000000"/>
                </a:solidFill>
                <a:latin typeface="Calibri"/>
                <a:ea typeface="Calibri"/>
                <a:cs typeface="Calibri"/>
                <a:sym typeface="Calibri"/>
              </a:rPr>
              <a:t>Don Staley</a:t>
            </a:r>
            <a:endParaRPr lang="en-US" sz="2000" dirty="0">
              <a:solidFill>
                <a:schemeClr val="dk1"/>
              </a:solidFill>
              <a:latin typeface="Calibri"/>
              <a:ea typeface="Calibri"/>
              <a:cs typeface="Calibri"/>
              <a:sym typeface="Calibri"/>
            </a:endParaRPr>
          </a:p>
          <a:p>
            <a:pPr marL="457200" marR="0" lvl="1" algn="l" rtl="0">
              <a:spcBef>
                <a:spcPts val="0"/>
              </a:spcBef>
              <a:spcAft>
                <a:spcPts val="0"/>
              </a:spcAft>
              <a:buClr>
                <a:srgbClr val="000000"/>
              </a:buClr>
              <a:buSzPts val="1000"/>
            </a:pPr>
            <a:r>
              <a:rPr lang="en-US" sz="2000" dirty="0">
                <a:solidFill>
                  <a:srgbClr val="000000"/>
                </a:solidFill>
                <a:latin typeface="Calibri"/>
                <a:ea typeface="Calibri"/>
                <a:cs typeface="Calibri"/>
                <a:sym typeface="Calibri"/>
              </a:rPr>
              <a:t>CEO &amp; Founder</a:t>
            </a:r>
            <a:endParaRPr lang="en-US" sz="2000" dirty="0">
              <a:solidFill>
                <a:schemeClr val="dk1"/>
              </a:solidFill>
              <a:latin typeface="Calibri"/>
              <a:ea typeface="Calibri"/>
              <a:cs typeface="Calibri"/>
              <a:sym typeface="Calibri"/>
            </a:endParaRPr>
          </a:p>
          <a:p>
            <a:pPr marL="457200" marR="0" lvl="1" algn="l" rtl="0">
              <a:spcBef>
                <a:spcPts val="0"/>
              </a:spcBef>
              <a:spcAft>
                <a:spcPts val="0"/>
              </a:spcAft>
              <a:buClr>
                <a:srgbClr val="000000"/>
              </a:buClr>
              <a:buSzPts val="1000"/>
            </a:pPr>
            <a:r>
              <a:rPr lang="en-US" sz="2000" dirty="0">
                <a:solidFill>
                  <a:schemeClr val="dk1"/>
                </a:solidFill>
                <a:latin typeface="Calibri"/>
                <a:ea typeface="Calibri"/>
                <a:cs typeface="Calibri"/>
                <a:sym typeface="Calibri"/>
              </a:rPr>
              <a:t>Southeastern Network of Athletic Professionals (SNAP)</a:t>
            </a:r>
            <a:endParaRPr lang="en-US" sz="2000" dirty="0">
              <a:ea typeface="Calibri"/>
            </a:endParaRPr>
          </a:p>
          <a:p>
            <a:pPr marL="457200" marR="0" lvl="1" algn="l" rtl="0">
              <a:spcBef>
                <a:spcPts val="0"/>
              </a:spcBef>
              <a:spcAft>
                <a:spcPts val="0"/>
              </a:spcAft>
              <a:buClr>
                <a:srgbClr val="000000"/>
              </a:buClr>
              <a:buSzPts val="1000"/>
            </a:pPr>
            <a:r>
              <a:rPr lang="en-US" sz="2000" dirty="0">
                <a:solidFill>
                  <a:srgbClr val="000000"/>
                </a:solidFill>
                <a:latin typeface="Calibri"/>
                <a:ea typeface="Calibri"/>
                <a:cs typeface="Calibri"/>
                <a:sym typeface="Calibri"/>
              </a:rPr>
              <a:t>205-394-0700</a:t>
            </a:r>
            <a:endParaRPr lang="en-US" sz="2000" dirty="0">
              <a:solidFill>
                <a:schemeClr val="dk1"/>
              </a:solidFill>
              <a:latin typeface="Calibri"/>
              <a:ea typeface="Calibri"/>
              <a:cs typeface="Calibri"/>
              <a:sym typeface="Calibri"/>
            </a:endParaRPr>
          </a:p>
          <a:p>
            <a:pPr marL="457200" marR="0" lvl="1" algn="l" rtl="0">
              <a:spcBef>
                <a:spcPts val="0"/>
              </a:spcBef>
              <a:spcAft>
                <a:spcPts val="0"/>
              </a:spcAft>
              <a:buClr>
                <a:srgbClr val="000000"/>
              </a:buClr>
              <a:buSzPts val="1000"/>
            </a:pPr>
            <a:r>
              <a:rPr lang="en-US" sz="20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dstaley@snapsportstourism.com</a:t>
            </a:r>
            <a:endParaRPr sz="20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2800" b="0" i="0" u="none" strike="noStrike" cap="none" dirty="0">
                <a:solidFill>
                  <a:schemeClr val="dk1"/>
                </a:solidFill>
                <a:latin typeface="Calibri"/>
                <a:ea typeface="Calibri"/>
                <a:cs typeface="Calibri"/>
                <a:sym typeface="Calibri"/>
              </a:rPr>
              <a:t> </a:t>
            </a:r>
            <a:endParaRPr lang="en-US" dirty="0">
              <a:ea typeface="Calibri"/>
            </a:endParaRPr>
          </a:p>
        </p:txBody>
      </p:sp>
      <p:pic>
        <p:nvPicPr>
          <p:cNvPr id="316" name="Google Shape;316;p12" descr="A picture containing text, tableware, dishware, plate&#10;&#10;Description automatically generated"/>
          <p:cNvPicPr preferRelativeResize="0"/>
          <p:nvPr/>
        </p:nvPicPr>
        <p:blipFill rotWithShape="1">
          <a:blip r:embed="rId4">
            <a:alphaModFix/>
          </a:blip>
          <a:srcRect/>
          <a:stretch/>
        </p:blipFill>
        <p:spPr>
          <a:xfrm>
            <a:off x="24113" y="57069"/>
            <a:ext cx="1479567" cy="1116712"/>
          </a:xfrm>
          <a:prstGeom prst="rect">
            <a:avLst/>
          </a:prstGeom>
          <a:noFill/>
          <a:ln>
            <a:noFill/>
          </a:ln>
        </p:spPr>
      </p:pic>
      <p:cxnSp>
        <p:nvCxnSpPr>
          <p:cNvPr id="317" name="Google Shape;317;p12"/>
          <p:cNvCxnSpPr>
            <a:cxnSpLocks/>
          </p:cNvCxnSpPr>
          <p:nvPr/>
        </p:nvCxnSpPr>
        <p:spPr>
          <a:xfrm>
            <a:off x="595775" y="1903622"/>
            <a:ext cx="3925425" cy="0"/>
          </a:xfrm>
          <a:prstGeom prst="straightConnector1">
            <a:avLst/>
          </a:prstGeom>
          <a:noFill/>
          <a:ln w="63500" cap="flat" cmpd="sng">
            <a:solidFill>
              <a:schemeClr val="accent1"/>
            </a:solidFill>
            <a:prstDash val="solid"/>
            <a:miter lim="800000"/>
            <a:headEnd type="none" w="sm" len="sm"/>
            <a:tailEnd type="none" w="sm" len="sm"/>
          </a:ln>
        </p:spPr>
      </p:cxnSp>
      <p:pic>
        <p:nvPicPr>
          <p:cNvPr id="319" name="Google Shape;319;p12"/>
          <p:cNvPicPr preferRelativeResize="0"/>
          <p:nvPr/>
        </p:nvPicPr>
        <p:blipFill rotWithShape="1">
          <a:blip r:embed="rId5">
            <a:alphaModFix/>
          </a:blip>
          <a:srcRect/>
          <a:stretch/>
        </p:blipFill>
        <p:spPr>
          <a:xfrm>
            <a:off x="7149719" y="2315424"/>
            <a:ext cx="2860278" cy="2479573"/>
          </a:xfrm>
          <a:prstGeom prst="rect">
            <a:avLst/>
          </a:prstGeom>
          <a:noFill/>
          <a:ln>
            <a:noFill/>
          </a:ln>
        </p:spPr>
      </p:pic>
      <p:pic>
        <p:nvPicPr>
          <p:cNvPr id="320" name="Google Shape;320;p12"/>
          <p:cNvPicPr preferRelativeResize="0"/>
          <p:nvPr/>
        </p:nvPicPr>
        <p:blipFill rotWithShape="1">
          <a:blip r:embed="rId6">
            <a:alphaModFix/>
          </a:blip>
          <a:srcRect/>
          <a:stretch/>
        </p:blipFill>
        <p:spPr>
          <a:xfrm>
            <a:off x="9097574" y="263290"/>
            <a:ext cx="2695491" cy="2406920"/>
          </a:xfrm>
          <a:prstGeom prst="rect">
            <a:avLst/>
          </a:prstGeom>
          <a:noFill/>
          <a:ln>
            <a:noFill/>
          </a:ln>
        </p:spPr>
      </p:pic>
      <p:pic>
        <p:nvPicPr>
          <p:cNvPr id="321" name="Google Shape;321;p12"/>
          <p:cNvPicPr preferRelativeResize="0"/>
          <p:nvPr/>
        </p:nvPicPr>
        <p:blipFill rotWithShape="1">
          <a:blip r:embed="rId7">
            <a:alphaModFix/>
          </a:blip>
          <a:srcRect/>
          <a:stretch/>
        </p:blipFill>
        <p:spPr>
          <a:xfrm>
            <a:off x="5137350" y="4407706"/>
            <a:ext cx="2492810" cy="2235933"/>
          </a:xfrm>
          <a:prstGeom prst="rect">
            <a:avLst/>
          </a:prstGeom>
          <a:noFill/>
          <a:ln>
            <a:noFill/>
          </a:ln>
        </p:spPr>
      </p:pic>
      <p:pic>
        <p:nvPicPr>
          <p:cNvPr id="322" name="Google Shape;322;p12" descr="Logo&#10;&#10;Description automatically generated"/>
          <p:cNvPicPr preferRelativeResize="0"/>
          <p:nvPr/>
        </p:nvPicPr>
        <p:blipFill rotWithShape="1">
          <a:blip r:embed="rId8">
            <a:alphaModFix/>
          </a:blip>
          <a:srcRect/>
          <a:stretch/>
        </p:blipFill>
        <p:spPr>
          <a:xfrm>
            <a:off x="5076543" y="79690"/>
            <a:ext cx="3028165" cy="243026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6630897-0267-1E18-41A9-D43B6D4D1B6C}"/>
              </a:ext>
            </a:extLst>
          </p:cNvPr>
          <p:cNvPicPr>
            <a:picLocks noChangeAspect="1"/>
          </p:cNvPicPr>
          <p:nvPr/>
        </p:nvPicPr>
        <p:blipFill>
          <a:blip r:embed="rId9"/>
          <a:stretch>
            <a:fillRect/>
          </a:stretch>
        </p:blipFill>
        <p:spPr>
          <a:xfrm>
            <a:off x="9097574" y="4236719"/>
            <a:ext cx="2570170" cy="24094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a:latin typeface="Anton"/>
                <a:ea typeface="Anton"/>
                <a:cs typeface="Anton"/>
                <a:sym typeface="Anton"/>
              </a:rPr>
              <a:t>ABOUT the GCAC</a:t>
            </a:r>
            <a:endParaRPr/>
          </a:p>
        </p:txBody>
      </p:sp>
      <p:sp>
        <p:nvSpPr>
          <p:cNvPr id="186" name="Google Shape;186;p2"/>
          <p:cNvSpPr txBox="1">
            <a:spLocks noGrp="1"/>
          </p:cNvSpPr>
          <p:nvPr>
            <p:ph type="body" idx="1"/>
          </p:nvPr>
        </p:nvSpPr>
        <p:spPr>
          <a:xfrm>
            <a:off x="4965431" y="2438400"/>
            <a:ext cx="6586489"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0" i="0" dirty="0">
                <a:latin typeface="Arial"/>
                <a:ea typeface="Arial"/>
                <a:cs typeface="Arial"/>
                <a:sym typeface="Arial"/>
              </a:rPr>
              <a:t>The </a:t>
            </a:r>
            <a:r>
              <a:rPr lang="en-US" b="1" i="0" dirty="0">
                <a:latin typeface="Arial"/>
                <a:ea typeface="Arial"/>
                <a:cs typeface="Arial"/>
                <a:sym typeface="Arial"/>
              </a:rPr>
              <a:t>GCAC</a:t>
            </a:r>
            <a:r>
              <a:rPr lang="en-US" b="0" i="0" dirty="0">
                <a:latin typeface="Arial"/>
                <a:ea typeface="Arial"/>
                <a:cs typeface="Arial"/>
                <a:sym typeface="Arial"/>
              </a:rPr>
              <a:t> is a member of the </a:t>
            </a:r>
            <a:r>
              <a:rPr lang="en-US" b="1" i="0" dirty="0">
                <a:latin typeface="Arial"/>
                <a:ea typeface="Arial"/>
                <a:cs typeface="Arial"/>
                <a:sym typeface="Arial"/>
              </a:rPr>
              <a:t>National Association of Intercollegiate Athletics </a:t>
            </a:r>
            <a:r>
              <a:rPr lang="en-US" b="0" i="0" dirty="0">
                <a:latin typeface="Arial"/>
                <a:ea typeface="Arial"/>
                <a:cs typeface="Arial"/>
                <a:sym typeface="Arial"/>
              </a:rPr>
              <a:t>(</a:t>
            </a:r>
            <a:r>
              <a:rPr lang="en-US" b="1" i="0" dirty="0">
                <a:latin typeface="Arial"/>
                <a:ea typeface="Arial"/>
                <a:cs typeface="Arial"/>
                <a:sym typeface="Arial"/>
              </a:rPr>
              <a:t>NAIA</a:t>
            </a:r>
            <a:r>
              <a:rPr lang="en-US" b="0" i="0" dirty="0">
                <a:latin typeface="Arial"/>
                <a:ea typeface="Arial"/>
                <a:cs typeface="Arial"/>
                <a:sym typeface="Arial"/>
              </a:rPr>
              <a:t>). The conference is made up of members representing Historically Black Colleges and Universities (</a:t>
            </a:r>
            <a:r>
              <a:rPr lang="en-US" b="1" i="0" dirty="0">
                <a:latin typeface="Arial"/>
                <a:ea typeface="Arial"/>
                <a:cs typeface="Arial"/>
                <a:sym typeface="Arial"/>
              </a:rPr>
              <a:t>HBCUs</a:t>
            </a:r>
            <a:r>
              <a:rPr lang="en-US" b="0" i="0" dirty="0">
                <a:latin typeface="Arial"/>
                <a:ea typeface="Arial"/>
                <a:cs typeface="Arial"/>
                <a:sym typeface="Arial"/>
              </a:rPr>
              <a:t>) and is only </a:t>
            </a:r>
            <a:r>
              <a:rPr lang="en-US" b="1" i="0" dirty="0">
                <a:latin typeface="Arial"/>
                <a:ea typeface="Arial"/>
                <a:cs typeface="Arial"/>
                <a:sym typeface="Arial"/>
              </a:rPr>
              <a:t>one</a:t>
            </a:r>
            <a:r>
              <a:rPr lang="en-US" b="0" i="0" dirty="0">
                <a:latin typeface="Arial"/>
                <a:ea typeface="Arial"/>
                <a:cs typeface="Arial"/>
                <a:sym typeface="Arial"/>
              </a:rPr>
              <a:t> of </a:t>
            </a:r>
            <a:r>
              <a:rPr lang="en-US" b="1" i="0" dirty="0">
                <a:latin typeface="Arial"/>
                <a:ea typeface="Arial"/>
                <a:cs typeface="Arial"/>
                <a:sym typeface="Arial"/>
              </a:rPr>
              <a:t>five</a:t>
            </a:r>
            <a:r>
              <a:rPr lang="en-US" b="0" i="0" dirty="0">
                <a:latin typeface="Arial"/>
                <a:ea typeface="Arial"/>
                <a:cs typeface="Arial"/>
                <a:sym typeface="Arial"/>
              </a:rPr>
              <a:t> in the United States across all intercollegiate sports made up of HBCU institutions. </a:t>
            </a:r>
            <a:endParaRPr dirty="0"/>
          </a:p>
        </p:txBody>
      </p:sp>
      <p:pic>
        <p:nvPicPr>
          <p:cNvPr id="187" name="Google Shape;187;p2" descr="A picture containing person, person, outdoor, standing&#10;&#10;Description automatically generated"/>
          <p:cNvPicPr preferRelativeResize="0"/>
          <p:nvPr/>
        </p:nvPicPr>
        <p:blipFill rotWithShape="1">
          <a:blip r:embed="rId3">
            <a:alphaModFix/>
          </a:blip>
          <a:srcRect r="2" b="1250"/>
          <a:stretch/>
        </p:blipFill>
        <p:spPr>
          <a:xfrm>
            <a:off x="0" y="10"/>
            <a:ext cx="4635571" cy="6857990"/>
          </a:xfrm>
          <a:prstGeom prst="rect">
            <a:avLst/>
          </a:prstGeom>
          <a:noFill/>
          <a:ln>
            <a:noFill/>
          </a:ln>
        </p:spPr>
      </p:pic>
      <p:cxnSp>
        <p:nvCxnSpPr>
          <p:cNvPr id="188" name="Google Shape;188;p2"/>
          <p:cNvCxnSpPr/>
          <p:nvPr/>
        </p:nvCxnSpPr>
        <p:spPr>
          <a:xfrm>
            <a:off x="5080934" y="2115117"/>
            <a:ext cx="6309360" cy="0"/>
          </a:xfrm>
          <a:prstGeom prst="straightConnector1">
            <a:avLst/>
          </a:prstGeom>
          <a:noFill/>
          <a:ln w="19050" cap="flat" cmpd="sng">
            <a:solidFill>
              <a:srgbClr val="3B7DCB"/>
            </a:solidFill>
            <a:prstDash val="solid"/>
            <a:round/>
            <a:headEnd type="none" w="sm" len="sm"/>
            <a:tailEnd type="none" w="sm" len="sm"/>
          </a:ln>
        </p:spPr>
      </p:cxnSp>
      <p:pic>
        <p:nvPicPr>
          <p:cNvPr id="189" name="Google Shape;189;p2" descr="A picture containing text, tableware, dishware, plate&#10;&#10;Description automatically generated"/>
          <p:cNvPicPr preferRelativeResize="0"/>
          <p:nvPr/>
        </p:nvPicPr>
        <p:blipFill rotWithShape="1">
          <a:blip r:embed="rId4">
            <a:alphaModFix/>
          </a:blip>
          <a:srcRect/>
          <a:stretch/>
        </p:blipFill>
        <p:spPr>
          <a:xfrm>
            <a:off x="199445" y="230857"/>
            <a:ext cx="1578555" cy="11712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3"/>
          <p:cNvSpPr txBox="1">
            <a:spLocks noGrp="1"/>
          </p:cNvSpPr>
          <p:nvPr>
            <p:ph type="title"/>
          </p:nvPr>
        </p:nvSpPr>
        <p:spPr>
          <a:xfrm>
            <a:off x="536261" y="909755"/>
            <a:ext cx="4818900" cy="1481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11111"/>
              <a:buFont typeface="Anton"/>
              <a:buNone/>
            </a:pPr>
            <a:endParaRPr sz="5400">
              <a:latin typeface="Anton"/>
              <a:ea typeface="Anton"/>
              <a:cs typeface="Anton"/>
              <a:sym typeface="Anton"/>
            </a:endParaRPr>
          </a:p>
          <a:p>
            <a:pPr marL="0" lvl="0" indent="0" algn="l" rtl="0">
              <a:lnSpc>
                <a:spcPct val="90000"/>
              </a:lnSpc>
              <a:spcBef>
                <a:spcPts val="0"/>
              </a:spcBef>
              <a:spcAft>
                <a:spcPts val="0"/>
              </a:spcAft>
              <a:buClr>
                <a:schemeClr val="accent1"/>
              </a:buClr>
              <a:buSzPct val="111111"/>
              <a:buFont typeface="Anton"/>
              <a:buNone/>
            </a:pPr>
            <a:r>
              <a:rPr lang="en-US" sz="5400">
                <a:latin typeface="Anton"/>
                <a:ea typeface="Anton"/>
                <a:cs typeface="Anton"/>
                <a:sym typeface="Anton"/>
              </a:rPr>
              <a:t>GCAC MEMBERS</a:t>
            </a:r>
            <a:endParaRPr sz="5400">
              <a:latin typeface="Anton"/>
              <a:ea typeface="Anton"/>
              <a:cs typeface="Anton"/>
              <a:sym typeface="Anton"/>
            </a:endParaRPr>
          </a:p>
        </p:txBody>
      </p:sp>
      <p:sp>
        <p:nvSpPr>
          <p:cNvPr id="196" name="Google Shape;196;p3"/>
          <p:cNvSpPr/>
          <p:nvPr/>
        </p:nvSpPr>
        <p:spPr>
          <a:xfrm>
            <a:off x="643278" y="2372867"/>
            <a:ext cx="3623922" cy="45719"/>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3"/>
          <p:cNvSpPr txBox="1">
            <a:spLocks noGrp="1"/>
          </p:cNvSpPr>
          <p:nvPr>
            <p:ph type="body" id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0"/>
              </a:spcBef>
              <a:spcAft>
                <a:spcPts val="0"/>
              </a:spcAft>
              <a:buSzPts val="2000"/>
              <a:buFont typeface="Noto Sans Symbols"/>
              <a:buChar char="✔"/>
            </a:pPr>
            <a:r>
              <a:rPr lang="en-US" sz="2000" b="1" dirty="0"/>
              <a:t>Dillard University (LA)</a:t>
            </a:r>
            <a:endParaRPr dirty="0"/>
          </a:p>
          <a:p>
            <a:pPr marL="457200" lvl="0" indent="-355600" algn="l" rtl="0">
              <a:lnSpc>
                <a:spcPct val="90000"/>
              </a:lnSpc>
              <a:spcBef>
                <a:spcPts val="600"/>
              </a:spcBef>
              <a:spcAft>
                <a:spcPts val="0"/>
              </a:spcAft>
              <a:buSzPts val="2000"/>
              <a:buFont typeface="Noto Sans Symbols"/>
              <a:buChar char="✔"/>
            </a:pPr>
            <a:r>
              <a:rPr lang="en-US" sz="2000" b="1" dirty="0"/>
              <a:t>Fisk University (TN)</a:t>
            </a:r>
            <a:endParaRPr dirty="0"/>
          </a:p>
          <a:p>
            <a:pPr marL="457200" lvl="0" indent="-355600" algn="l" rtl="0">
              <a:lnSpc>
                <a:spcPct val="90000"/>
              </a:lnSpc>
              <a:spcBef>
                <a:spcPts val="600"/>
              </a:spcBef>
              <a:spcAft>
                <a:spcPts val="0"/>
              </a:spcAft>
              <a:buSzPts val="2000"/>
              <a:buFont typeface="Noto Sans Symbols"/>
              <a:buChar char="✔"/>
            </a:pPr>
            <a:r>
              <a:rPr lang="en-US" sz="2000" b="1" dirty="0"/>
              <a:t>Oakwood University (AL)</a:t>
            </a:r>
            <a:endParaRPr dirty="0"/>
          </a:p>
          <a:p>
            <a:pPr marL="457200" lvl="0" indent="-355600" algn="l" rtl="0">
              <a:lnSpc>
                <a:spcPct val="90000"/>
              </a:lnSpc>
              <a:spcBef>
                <a:spcPts val="600"/>
              </a:spcBef>
              <a:spcAft>
                <a:spcPts val="0"/>
              </a:spcAft>
              <a:buSzPts val="2000"/>
              <a:buFont typeface="Noto Sans Symbols"/>
              <a:buChar char="✔"/>
            </a:pPr>
            <a:r>
              <a:rPr lang="en-US" sz="2000" b="1" dirty="0"/>
              <a:t>Philander Smith College (AR)</a:t>
            </a:r>
            <a:endParaRPr dirty="0"/>
          </a:p>
          <a:p>
            <a:pPr marL="457200" lvl="0" indent="-355600" algn="l" rtl="0">
              <a:lnSpc>
                <a:spcPct val="90000"/>
              </a:lnSpc>
              <a:spcBef>
                <a:spcPts val="600"/>
              </a:spcBef>
              <a:spcAft>
                <a:spcPts val="0"/>
              </a:spcAft>
              <a:buSzPts val="2000"/>
              <a:buFont typeface="Noto Sans Symbols"/>
              <a:buChar char="✔"/>
            </a:pPr>
            <a:r>
              <a:rPr lang="en-US" sz="2000" b="1" dirty="0"/>
              <a:t>Rust College (MS)</a:t>
            </a:r>
            <a:endParaRPr dirty="0"/>
          </a:p>
          <a:p>
            <a:pPr marL="457200" lvl="0" indent="-355600" algn="l" rtl="0">
              <a:lnSpc>
                <a:spcPct val="90000"/>
              </a:lnSpc>
              <a:spcBef>
                <a:spcPts val="600"/>
              </a:spcBef>
              <a:spcAft>
                <a:spcPts val="0"/>
              </a:spcAft>
              <a:buSzPts val="2000"/>
              <a:buFont typeface="Noto Sans Symbols"/>
              <a:buChar char="✔"/>
            </a:pPr>
            <a:r>
              <a:rPr lang="en-US" sz="2000" b="1" dirty="0"/>
              <a:t>Southern University at New Orleans (LA)</a:t>
            </a:r>
            <a:endParaRPr dirty="0"/>
          </a:p>
          <a:p>
            <a:pPr marL="457200" lvl="0" indent="-355600" algn="l" rtl="0">
              <a:lnSpc>
                <a:spcPct val="90000"/>
              </a:lnSpc>
              <a:spcBef>
                <a:spcPts val="600"/>
              </a:spcBef>
              <a:spcAft>
                <a:spcPts val="0"/>
              </a:spcAft>
              <a:buSzPts val="2000"/>
              <a:buFont typeface="Noto Sans Symbols"/>
              <a:buChar char="✔"/>
            </a:pPr>
            <a:r>
              <a:rPr lang="en-US" sz="2000" b="1" dirty="0" err="1"/>
              <a:t>Tougaloo</a:t>
            </a:r>
            <a:r>
              <a:rPr lang="en-US" sz="2000" b="1" dirty="0"/>
              <a:t> College (MS)</a:t>
            </a:r>
            <a:endParaRPr dirty="0"/>
          </a:p>
          <a:p>
            <a:pPr marL="457200" lvl="0" indent="-355600" algn="l" rtl="0">
              <a:lnSpc>
                <a:spcPct val="90000"/>
              </a:lnSpc>
              <a:spcBef>
                <a:spcPts val="600"/>
              </a:spcBef>
              <a:spcAft>
                <a:spcPts val="0"/>
              </a:spcAft>
              <a:buSzPts val="2000"/>
              <a:buFont typeface="Noto Sans Symbols"/>
              <a:buChar char="✔"/>
            </a:pPr>
            <a:r>
              <a:rPr lang="en-US" sz="2000" b="1" dirty="0"/>
              <a:t>Wiley College (TX)</a:t>
            </a:r>
            <a:endParaRPr dirty="0"/>
          </a:p>
          <a:p>
            <a:pPr marL="457200" lvl="0" indent="-355600" algn="l" rtl="0">
              <a:lnSpc>
                <a:spcPct val="90000"/>
              </a:lnSpc>
              <a:spcBef>
                <a:spcPts val="600"/>
              </a:spcBef>
              <a:spcAft>
                <a:spcPts val="600"/>
              </a:spcAft>
              <a:buSzPts val="2000"/>
              <a:buFont typeface="Noto Sans Symbols"/>
              <a:buChar char="✔"/>
            </a:pPr>
            <a:r>
              <a:rPr lang="en-US" sz="2000" b="1" dirty="0"/>
              <a:t>University of the Virgin Islands (VI)</a:t>
            </a:r>
            <a:endParaRPr dirty="0"/>
          </a:p>
        </p:txBody>
      </p:sp>
      <p:pic>
        <p:nvPicPr>
          <p:cNvPr id="198" name="Google Shape;198;p3" descr="A picture containing text, tableware, dishware, plate&#10;&#10;Description automatically generated"/>
          <p:cNvPicPr preferRelativeResize="0"/>
          <p:nvPr/>
        </p:nvPicPr>
        <p:blipFill rotWithShape="1">
          <a:blip r:embed="rId3">
            <a:alphaModFix/>
          </a:blip>
          <a:srcRect/>
          <a:stretch/>
        </p:blipFill>
        <p:spPr>
          <a:xfrm>
            <a:off x="162654" y="408646"/>
            <a:ext cx="1676306" cy="1084874"/>
          </a:xfrm>
          <a:prstGeom prst="rect">
            <a:avLst/>
          </a:prstGeom>
          <a:noFill/>
          <a:ln>
            <a:noFill/>
          </a:ln>
        </p:spPr>
      </p:pic>
      <p:sp>
        <p:nvSpPr>
          <p:cNvPr id="199" name="Google Shape;199;p3"/>
          <p:cNvSpPr txBox="1"/>
          <p:nvPr/>
        </p:nvSpPr>
        <p:spPr>
          <a:xfrm>
            <a:off x="2401824" y="4013318"/>
            <a:ext cx="6096000"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pic>
        <p:nvPicPr>
          <p:cNvPr id="200" name="Google Shape;200;p3"/>
          <p:cNvPicPr preferRelativeResize="0"/>
          <p:nvPr/>
        </p:nvPicPr>
        <p:blipFill rotWithShape="1">
          <a:blip r:embed="rId4">
            <a:alphaModFix/>
          </a:blip>
          <a:srcRect/>
          <a:stretch/>
        </p:blipFill>
        <p:spPr>
          <a:xfrm>
            <a:off x="5037827" y="0"/>
            <a:ext cx="8030158" cy="7879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4"/>
          <p:cNvSpPr txBox="1">
            <a:spLocks noGrp="1"/>
          </p:cNvSpPr>
          <p:nvPr>
            <p:ph type="title"/>
          </p:nvPr>
        </p:nvSpPr>
        <p:spPr>
          <a:xfrm>
            <a:off x="643282" y="854043"/>
            <a:ext cx="3571800" cy="3573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None/>
            </a:pPr>
            <a:r>
              <a:rPr lang="en-US" sz="5100">
                <a:solidFill>
                  <a:schemeClr val="dk1"/>
                </a:solidFill>
                <a:latin typeface="Anton"/>
                <a:ea typeface="Anton"/>
                <a:cs typeface="Anton"/>
                <a:sym typeface="Anton"/>
              </a:rPr>
              <a:t>GCAC </a:t>
            </a:r>
            <a:br>
              <a:rPr lang="en-US" sz="5100">
                <a:solidFill>
                  <a:schemeClr val="dk1"/>
                </a:solidFill>
                <a:latin typeface="Anton"/>
                <a:ea typeface="Anton"/>
                <a:cs typeface="Anton"/>
                <a:sym typeface="Anton"/>
              </a:rPr>
            </a:br>
            <a:r>
              <a:rPr lang="en-US" sz="5100">
                <a:solidFill>
                  <a:schemeClr val="dk1"/>
                </a:solidFill>
                <a:latin typeface="Anton"/>
                <a:ea typeface="Anton"/>
                <a:cs typeface="Anton"/>
                <a:sym typeface="Anton"/>
              </a:rPr>
              <a:t>MEMBER</a:t>
            </a:r>
            <a:br>
              <a:rPr lang="en-US" sz="5100">
                <a:solidFill>
                  <a:schemeClr val="dk1"/>
                </a:solidFill>
                <a:latin typeface="Anton"/>
                <a:ea typeface="Anton"/>
                <a:cs typeface="Anton"/>
                <a:sym typeface="Anton"/>
              </a:rPr>
            </a:br>
            <a:r>
              <a:rPr lang="en-US" sz="5100">
                <a:solidFill>
                  <a:schemeClr val="dk1"/>
                </a:solidFill>
                <a:latin typeface="Anton"/>
                <a:ea typeface="Anton"/>
                <a:cs typeface="Anton"/>
                <a:sym typeface="Anton"/>
              </a:rPr>
              <a:t>PROFILES</a:t>
            </a:r>
            <a:endParaRPr sz="5100">
              <a:solidFill>
                <a:schemeClr val="dk1"/>
              </a:solidFill>
              <a:latin typeface="Anton"/>
              <a:ea typeface="Anton"/>
              <a:cs typeface="Anton"/>
              <a:sym typeface="Anton"/>
            </a:endParaRPr>
          </a:p>
        </p:txBody>
      </p:sp>
      <p:sp>
        <p:nvSpPr>
          <p:cNvPr id="207" name="Google Shape;207;p4"/>
          <p:cNvSpPr/>
          <p:nvPr/>
        </p:nvSpPr>
        <p:spPr>
          <a:xfrm>
            <a:off x="643278" y="4409267"/>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08" name="Google Shape;208;p4"/>
          <p:cNvGraphicFramePr/>
          <p:nvPr/>
        </p:nvGraphicFramePr>
        <p:xfrm>
          <a:off x="5191128" y="640080"/>
          <a:ext cx="6140950" cy="5550350"/>
        </p:xfrm>
        <a:graphic>
          <a:graphicData uri="http://schemas.openxmlformats.org/drawingml/2006/table">
            <a:tbl>
              <a:tblPr firstRow="1" bandRow="1">
                <a:noFill/>
                <a:tableStyleId>{7BAD5212-0FF0-4729-8C53-C641A66F3B66}</a:tableStyleId>
              </a:tblPr>
              <a:tblGrid>
                <a:gridCol w="2706625">
                  <a:extLst>
                    <a:ext uri="{9D8B030D-6E8A-4147-A177-3AD203B41FA5}">
                      <a16:colId xmlns:a16="http://schemas.microsoft.com/office/drawing/2014/main" val="20000"/>
                    </a:ext>
                  </a:extLst>
                </a:gridCol>
                <a:gridCol w="1735325">
                  <a:extLst>
                    <a:ext uri="{9D8B030D-6E8A-4147-A177-3AD203B41FA5}">
                      <a16:colId xmlns:a16="http://schemas.microsoft.com/office/drawing/2014/main" val="20001"/>
                    </a:ext>
                  </a:extLst>
                </a:gridCol>
                <a:gridCol w="1699000">
                  <a:extLst>
                    <a:ext uri="{9D8B030D-6E8A-4147-A177-3AD203B41FA5}">
                      <a16:colId xmlns:a16="http://schemas.microsoft.com/office/drawing/2014/main" val="20002"/>
                    </a:ext>
                  </a:extLst>
                </a:gridCol>
              </a:tblGrid>
              <a:tr h="606450">
                <a:tc gridSpan="3">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The athletic programs of the 9 current GCAC members </a:t>
                      </a:r>
                      <a:endParaRPr/>
                    </a:p>
                    <a:p>
                      <a:pPr marL="0" marR="0" lvl="0" indent="0" algn="ctr" rtl="0">
                        <a:lnSpc>
                          <a:spcPct val="100000"/>
                        </a:lnSpc>
                        <a:spcBef>
                          <a:spcPts val="0"/>
                        </a:spcBef>
                        <a:spcAft>
                          <a:spcPts val="0"/>
                        </a:spcAft>
                        <a:buClr>
                          <a:srgbClr val="000000"/>
                        </a:buClr>
                        <a:buSzPts val="1600"/>
                        <a:buFont typeface="Arial"/>
                        <a:buNone/>
                      </a:pPr>
                      <a:r>
                        <a:rPr lang="en-US" sz="1600" u="none" strike="noStrike" cap="none"/>
                        <a:t>have the following characteristics.	</a:t>
                      </a:r>
                      <a:endParaRPr sz="1300" u="none" strike="noStrike" cap="none"/>
                    </a:p>
                  </a:txBody>
                  <a:tcPr marL="80325" marR="80325" marT="40175" marB="401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150">
                <a:tc gridSpan="3">
                  <a:txBody>
                    <a:bodyPr/>
                    <a:lstStyle/>
                    <a:p>
                      <a:pPr marL="0" marR="0" lvl="0" indent="0" algn="ctr" rtl="0">
                        <a:lnSpc>
                          <a:spcPct val="100000"/>
                        </a:lnSpc>
                        <a:spcBef>
                          <a:spcPts val="0"/>
                        </a:spcBef>
                        <a:spcAft>
                          <a:spcPts val="0"/>
                        </a:spcAft>
                        <a:buNone/>
                      </a:pPr>
                      <a:r>
                        <a:rPr lang="en-US" sz="1300" b="1" u="none" strike="noStrike" cap="none"/>
                        <a:t>100% Historically Black Colleges &amp; Universities (HBCU)</a:t>
                      </a:r>
                      <a:endParaRPr sz="1300" b="1" u="none" strike="noStrike" cap="none"/>
                    </a:p>
                  </a:txBody>
                  <a:tcPr marL="80325" marR="80325" marT="40175" marB="401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150">
                <a:tc gridSpan="3">
                  <a:txBody>
                    <a:bodyPr/>
                    <a:lstStyle/>
                    <a:p>
                      <a:pPr marL="0" marR="0" lvl="0" indent="0" algn="ctr" rtl="0">
                        <a:lnSpc>
                          <a:spcPct val="100000"/>
                        </a:lnSpc>
                        <a:spcBef>
                          <a:spcPts val="0"/>
                        </a:spcBef>
                        <a:spcAft>
                          <a:spcPts val="0"/>
                        </a:spcAft>
                        <a:buNone/>
                      </a:pPr>
                      <a:r>
                        <a:rPr lang="en-US" sz="1300" b="1" u="none" strike="noStrike" cap="none"/>
                        <a:t>7 Faith-Based &amp; 2 Public</a:t>
                      </a:r>
                      <a:endParaRPr/>
                    </a:p>
                  </a:txBody>
                  <a:tcPr marL="80325" marR="80325" marT="40175" marB="401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4150">
                <a:tc gridSpan="3">
                  <a:txBody>
                    <a:bodyPr/>
                    <a:lstStyle/>
                    <a:p>
                      <a:pPr marL="0" marR="0" lvl="0" indent="0" algn="ctr" rtl="0">
                        <a:lnSpc>
                          <a:spcPct val="100000"/>
                        </a:lnSpc>
                        <a:spcBef>
                          <a:spcPts val="0"/>
                        </a:spcBef>
                        <a:spcAft>
                          <a:spcPts val="0"/>
                        </a:spcAft>
                        <a:buNone/>
                      </a:pPr>
                      <a:r>
                        <a:rPr lang="en-US" sz="1300" b="1" u="none" strike="noStrike" cap="none"/>
                        <a:t>UNCF &amp; TMF Members</a:t>
                      </a:r>
                      <a:endParaRPr/>
                    </a:p>
                  </a:txBody>
                  <a:tcPr marL="80325" marR="80325" marT="40175" marB="401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0400">
                <a:tc>
                  <a:txBody>
                    <a:bodyPr/>
                    <a:lstStyle/>
                    <a:p>
                      <a:pPr marL="0" marR="0" lvl="0" indent="0" algn="l" rtl="0">
                        <a:lnSpc>
                          <a:spcPct val="100000"/>
                        </a:lnSpc>
                        <a:spcBef>
                          <a:spcPts val="0"/>
                        </a:spcBef>
                        <a:spcAft>
                          <a:spcPts val="0"/>
                        </a:spcAft>
                        <a:buNone/>
                      </a:pPr>
                      <a:r>
                        <a:rPr lang="en-US" sz="1400" b="1" u="none" strike="noStrike" cap="none"/>
                        <a:t>Institution enrollment size:</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Average: 952</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Median: 887</a:t>
                      </a:r>
                      <a:endParaRPr/>
                    </a:p>
                  </a:txBody>
                  <a:tcPr marL="80325" marR="80325" marT="40175" marB="40175"/>
                </a:tc>
                <a:extLst>
                  <a:ext uri="{0D108BD9-81ED-4DB2-BD59-A6C34878D82A}">
                    <a16:rowId xmlns:a16="http://schemas.microsoft.com/office/drawing/2014/main" val="10004"/>
                  </a:ext>
                </a:extLst>
              </a:tr>
              <a:tr h="752575">
                <a:tc>
                  <a:txBody>
                    <a:bodyPr/>
                    <a:lstStyle/>
                    <a:p>
                      <a:pPr marL="0" marR="0" lvl="0" indent="0" algn="l" rtl="0">
                        <a:lnSpc>
                          <a:spcPct val="100000"/>
                        </a:lnSpc>
                        <a:spcBef>
                          <a:spcPts val="0"/>
                        </a:spcBef>
                        <a:spcAft>
                          <a:spcPts val="0"/>
                        </a:spcAft>
                        <a:buNone/>
                      </a:pPr>
                      <a:r>
                        <a:rPr lang="en-US" sz="1400" b="1" u="none" strike="noStrike" cap="none"/>
                        <a:t>Athletics annual budget, operating expenses plus financial aid:</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Average:  $1 MM</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Median: $0.8MM </a:t>
                      </a:r>
                      <a:endParaRPr/>
                    </a:p>
                  </a:txBody>
                  <a:tcPr marL="80325" marR="80325" marT="40175" marB="40175"/>
                </a:tc>
                <a:extLst>
                  <a:ext uri="{0D108BD9-81ED-4DB2-BD59-A6C34878D82A}">
                    <a16:rowId xmlns:a16="http://schemas.microsoft.com/office/drawing/2014/main" val="10005"/>
                  </a:ext>
                </a:extLst>
              </a:tr>
              <a:tr h="5414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Total financial aid awarded to student athletes :</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Average:  $403,000 </a:t>
                      </a:r>
                      <a:endParaRPr/>
                    </a:p>
                  </a:txBody>
                  <a:tcPr marL="80325" marR="80325" marT="40175" marB="4017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Median:  $303,000 </a:t>
                      </a:r>
                      <a:endParaRPr/>
                    </a:p>
                    <a:p>
                      <a:pPr marL="0" marR="0" lvl="0" indent="0" algn="l" rtl="0">
                        <a:lnSpc>
                          <a:spcPct val="100000"/>
                        </a:lnSpc>
                        <a:spcBef>
                          <a:spcPts val="0"/>
                        </a:spcBef>
                        <a:spcAft>
                          <a:spcPts val="0"/>
                        </a:spcAft>
                        <a:buNone/>
                      </a:pPr>
                      <a:endParaRPr sz="1400" u="none" strike="noStrike" cap="none"/>
                    </a:p>
                  </a:txBody>
                  <a:tcPr marL="80325" marR="80325" marT="40175" marB="40175"/>
                </a:tc>
                <a:extLst>
                  <a:ext uri="{0D108BD9-81ED-4DB2-BD59-A6C34878D82A}">
                    <a16:rowId xmlns:a16="http://schemas.microsoft.com/office/drawing/2014/main" val="10006"/>
                  </a:ext>
                </a:extLst>
              </a:tr>
              <a:tr h="5414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Unduplicated student-athletes:</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 Average:  82</a:t>
                      </a:r>
                      <a:endParaRPr/>
                    </a:p>
                  </a:txBody>
                  <a:tcPr marL="80325" marR="80325" marT="40175" marB="4017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Median:   77 </a:t>
                      </a:r>
                      <a:endParaRPr/>
                    </a:p>
                    <a:p>
                      <a:pPr marL="0" marR="0" lvl="0" indent="0" algn="l" rtl="0">
                        <a:lnSpc>
                          <a:spcPct val="100000"/>
                        </a:lnSpc>
                        <a:spcBef>
                          <a:spcPts val="0"/>
                        </a:spcBef>
                        <a:spcAft>
                          <a:spcPts val="0"/>
                        </a:spcAft>
                        <a:buNone/>
                      </a:pPr>
                      <a:endParaRPr sz="1400" u="none" strike="noStrike" cap="none"/>
                    </a:p>
                  </a:txBody>
                  <a:tcPr marL="80325" marR="80325" marT="40175" marB="40175"/>
                </a:tc>
                <a:extLst>
                  <a:ext uri="{0D108BD9-81ED-4DB2-BD59-A6C34878D82A}">
                    <a16:rowId xmlns:a16="http://schemas.microsoft.com/office/drawing/2014/main" val="10007"/>
                  </a:ext>
                </a:extLst>
              </a:tr>
              <a:tr h="5414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Unduplicated student-athletes as % of enrollment: </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Average:   10% </a:t>
                      </a:r>
                      <a:endParaRPr/>
                    </a:p>
                    <a:p>
                      <a:pPr marL="0" marR="0" lvl="0" indent="0" algn="l" rtl="0">
                        <a:lnSpc>
                          <a:spcPct val="100000"/>
                        </a:lnSpc>
                        <a:spcBef>
                          <a:spcPts val="0"/>
                        </a:spcBef>
                        <a:spcAft>
                          <a:spcPts val="0"/>
                        </a:spcAft>
                        <a:buNone/>
                      </a:pPr>
                      <a:endParaRPr sz="1400" u="none" strike="noStrike" cap="none"/>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Median:    10% </a:t>
                      </a:r>
                      <a:endParaRPr/>
                    </a:p>
                  </a:txBody>
                  <a:tcPr marL="80325" marR="80325" marT="40175" marB="40175"/>
                </a:tc>
                <a:extLst>
                  <a:ext uri="{0D108BD9-81ED-4DB2-BD59-A6C34878D82A}">
                    <a16:rowId xmlns:a16="http://schemas.microsoft.com/office/drawing/2014/main" val="10008"/>
                  </a:ext>
                </a:extLst>
              </a:tr>
              <a:tr h="5414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Budget [operating &amp; financial aid] spent per student-athlete:</a:t>
                      </a:r>
                      <a:endParaRPr/>
                    </a:p>
                  </a:txBody>
                  <a:tcPr marL="80325" marR="80325" marT="40175" marB="4017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Average:  $7,400 </a:t>
                      </a:r>
                      <a:endParaRPr/>
                    </a:p>
                    <a:p>
                      <a:pPr marL="0" marR="0" lvl="0" indent="0" algn="l" rtl="0">
                        <a:lnSpc>
                          <a:spcPct val="100000"/>
                        </a:lnSpc>
                        <a:spcBef>
                          <a:spcPts val="0"/>
                        </a:spcBef>
                        <a:spcAft>
                          <a:spcPts val="0"/>
                        </a:spcAft>
                        <a:buNone/>
                      </a:pPr>
                      <a:endParaRPr sz="1400" u="none" strike="noStrike" cap="none"/>
                    </a:p>
                  </a:txBody>
                  <a:tcPr marL="80325" marR="80325" marT="40175" marB="4017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Median:   $7,800 </a:t>
                      </a:r>
                      <a:endParaRPr/>
                    </a:p>
                    <a:p>
                      <a:pPr marL="0" marR="0" lvl="0" indent="0" algn="l" rtl="0">
                        <a:lnSpc>
                          <a:spcPct val="100000"/>
                        </a:lnSpc>
                        <a:spcBef>
                          <a:spcPts val="0"/>
                        </a:spcBef>
                        <a:spcAft>
                          <a:spcPts val="0"/>
                        </a:spcAft>
                        <a:buNone/>
                      </a:pPr>
                      <a:endParaRPr sz="1400" u="none" strike="noStrike" cap="none"/>
                    </a:p>
                  </a:txBody>
                  <a:tcPr marL="80325" marR="80325" marT="40175" marB="40175"/>
                </a:tc>
                <a:extLst>
                  <a:ext uri="{0D108BD9-81ED-4DB2-BD59-A6C34878D82A}">
                    <a16:rowId xmlns:a16="http://schemas.microsoft.com/office/drawing/2014/main" val="10009"/>
                  </a:ext>
                </a:extLst>
              </a:tr>
              <a:tr h="752575">
                <a:tc>
                  <a:txBody>
                    <a:bodyPr/>
                    <a:lstStyle/>
                    <a:p>
                      <a:pPr marL="0" marR="0" lvl="0" indent="0" algn="l" rtl="0">
                        <a:lnSpc>
                          <a:spcPct val="100000"/>
                        </a:lnSpc>
                        <a:spcBef>
                          <a:spcPts val="0"/>
                        </a:spcBef>
                        <a:spcAft>
                          <a:spcPts val="0"/>
                        </a:spcAft>
                        <a:buNone/>
                      </a:pPr>
                      <a:r>
                        <a:rPr lang="en-US" sz="1400" b="1" u="none" strike="noStrike" cap="none"/>
                        <a:t>Financial aid awarded per student-athlete, included in budget:</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Average:  $5,000 </a:t>
                      </a:r>
                      <a:endParaRPr/>
                    </a:p>
                  </a:txBody>
                  <a:tcPr marL="80325" marR="80325" marT="40175" marB="40175"/>
                </a:tc>
                <a:tc>
                  <a:txBody>
                    <a:bodyPr/>
                    <a:lstStyle/>
                    <a:p>
                      <a:pPr marL="0" marR="0" lvl="0" indent="0" algn="l" rtl="0">
                        <a:lnSpc>
                          <a:spcPct val="100000"/>
                        </a:lnSpc>
                        <a:spcBef>
                          <a:spcPts val="0"/>
                        </a:spcBef>
                        <a:spcAft>
                          <a:spcPts val="0"/>
                        </a:spcAft>
                        <a:buNone/>
                      </a:pPr>
                      <a:r>
                        <a:rPr lang="en-US" sz="1400" u="none" strike="noStrike" cap="none"/>
                        <a:t> Median:  $4,400</a:t>
                      </a:r>
                      <a:endParaRPr/>
                    </a:p>
                  </a:txBody>
                  <a:tcPr marL="80325" marR="80325" marT="40175" marB="40175"/>
                </a:tc>
                <a:extLst>
                  <a:ext uri="{0D108BD9-81ED-4DB2-BD59-A6C34878D82A}">
                    <a16:rowId xmlns:a16="http://schemas.microsoft.com/office/drawing/2014/main" val="10010"/>
                  </a:ext>
                </a:extLst>
              </a:tr>
            </a:tbl>
          </a:graphicData>
        </a:graphic>
      </p:graphicFrame>
      <p:cxnSp>
        <p:nvCxnSpPr>
          <p:cNvPr id="209" name="Google Shape;209;p4"/>
          <p:cNvCxnSpPr/>
          <p:nvPr/>
        </p:nvCxnSpPr>
        <p:spPr>
          <a:xfrm>
            <a:off x="638882" y="4409267"/>
            <a:ext cx="3259491" cy="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10" name="Google Shape;210;p4" descr="A picture containing text, tableware, dishware, plate&#10;&#10;Description automatically generated"/>
          <p:cNvPicPr preferRelativeResize="0"/>
          <p:nvPr/>
        </p:nvPicPr>
        <p:blipFill rotWithShape="1">
          <a:blip r:embed="rId3">
            <a:alphaModFix/>
          </a:blip>
          <a:srcRect/>
          <a:stretch/>
        </p:blipFill>
        <p:spPr>
          <a:xfrm>
            <a:off x="152154" y="334196"/>
            <a:ext cx="1829046" cy="1362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2164cc8dc9a_0_31"/>
          <p:cNvPicPr preferRelativeResize="0"/>
          <p:nvPr/>
        </p:nvPicPr>
        <p:blipFill>
          <a:blip r:embed="rId3">
            <a:alphaModFix/>
          </a:blip>
          <a:stretch>
            <a:fillRect/>
          </a:stretch>
        </p:blipFill>
        <p:spPr>
          <a:xfrm>
            <a:off x="0" y="0"/>
            <a:ext cx="12191999" cy="6858000"/>
          </a:xfrm>
          <a:prstGeom prst="rect">
            <a:avLst/>
          </a:prstGeom>
          <a:noFill/>
          <a:ln>
            <a:noFill/>
          </a:ln>
        </p:spPr>
      </p:pic>
      <p:pic>
        <p:nvPicPr>
          <p:cNvPr id="217" name="Google Shape;217;g2164cc8dc9a_0_31" descr="A picture containing text, tableware, dishware, plate&#10;&#10;Description automatically generated"/>
          <p:cNvPicPr preferRelativeResize="0"/>
          <p:nvPr/>
        </p:nvPicPr>
        <p:blipFill rotWithShape="1">
          <a:blip r:embed="rId4">
            <a:alphaModFix/>
          </a:blip>
          <a:srcRect/>
          <a:stretch/>
        </p:blipFill>
        <p:spPr>
          <a:xfrm>
            <a:off x="183951" y="131774"/>
            <a:ext cx="2142689" cy="16868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4955491" y="360919"/>
            <a:ext cx="6586491" cy="80748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5400"/>
              <a:buFont typeface="Anton"/>
              <a:buNone/>
            </a:pPr>
            <a:r>
              <a:rPr lang="en-US" sz="5400" dirty="0">
                <a:latin typeface="Anton"/>
                <a:ea typeface="Anton"/>
                <a:cs typeface="Anton"/>
                <a:sym typeface="Anton"/>
              </a:rPr>
              <a:t>GCAC COMMISSIONER</a:t>
            </a:r>
            <a:endParaRPr sz="5400" dirty="0"/>
          </a:p>
        </p:txBody>
      </p:sp>
      <p:sp>
        <p:nvSpPr>
          <p:cNvPr id="223" name="Google Shape;223;p5"/>
          <p:cNvSpPr txBox="1">
            <a:spLocks noGrp="1"/>
          </p:cNvSpPr>
          <p:nvPr>
            <p:ph type="body" idx="1"/>
          </p:nvPr>
        </p:nvSpPr>
        <p:spPr>
          <a:xfrm>
            <a:off x="4955491" y="1350175"/>
            <a:ext cx="6832681" cy="514690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b="1" i="0" dirty="0"/>
              <a:t>Dr. Kiki Baker Barnes </a:t>
            </a:r>
            <a:r>
              <a:rPr lang="en-US" sz="1600" b="0" i="0" dirty="0"/>
              <a:t>is an </a:t>
            </a:r>
            <a:r>
              <a:rPr lang="en-US" sz="1600" b="1" i="0" dirty="0"/>
              <a:t>award-winning</a:t>
            </a:r>
            <a:r>
              <a:rPr lang="en-US" sz="1600" b="0" i="0" dirty="0"/>
              <a:t> sports executive in collegiate sports who leads and empowers athletic programs/organizations for growth, provides strategic consulting to national sports organizations and boards and facilitates mentoring and leadership development opportunities for the next generation of women leaders in sports. She is the </a:t>
            </a:r>
            <a:r>
              <a:rPr lang="en-US" sz="1600" b="1" i="0" dirty="0"/>
              <a:t>first African-American female commissioner </a:t>
            </a:r>
            <a:r>
              <a:rPr lang="en-US" sz="1600" b="0" i="0" dirty="0"/>
              <a:t>in the National Association of Intercollegiate</a:t>
            </a:r>
            <a:r>
              <a:rPr lang="en-US" sz="1600" dirty="0"/>
              <a:t> </a:t>
            </a:r>
            <a:r>
              <a:rPr lang="en-US" sz="1600" b="0" i="0" dirty="0"/>
              <a:t>Athletics (</a:t>
            </a:r>
            <a:r>
              <a:rPr lang="en-US" sz="1600" b="1" i="0" dirty="0"/>
              <a:t>NAIA</a:t>
            </a:r>
            <a:r>
              <a:rPr lang="en-US" sz="1600" b="0" i="0" dirty="0"/>
              <a:t>).</a:t>
            </a:r>
            <a:endParaRPr sz="1600" dirty="0"/>
          </a:p>
          <a:p>
            <a:pPr marL="0" lvl="0" indent="0" algn="just" rtl="0">
              <a:lnSpc>
                <a:spcPct val="90000"/>
              </a:lnSpc>
              <a:spcBef>
                <a:spcPts val="1000"/>
              </a:spcBef>
              <a:spcAft>
                <a:spcPts val="0"/>
              </a:spcAft>
              <a:buClr>
                <a:schemeClr val="dk1"/>
              </a:buClr>
              <a:buSzPts val="1600"/>
              <a:buNone/>
            </a:pPr>
            <a:endParaRPr sz="1600" b="0" i="0" dirty="0"/>
          </a:p>
          <a:p>
            <a:pPr marL="0" lvl="0" indent="0" algn="just" rtl="0">
              <a:lnSpc>
                <a:spcPct val="90000"/>
              </a:lnSpc>
              <a:spcBef>
                <a:spcPts val="1000"/>
              </a:spcBef>
              <a:spcAft>
                <a:spcPts val="0"/>
              </a:spcAft>
              <a:buClr>
                <a:schemeClr val="dk1"/>
              </a:buClr>
              <a:buSzPts val="1600"/>
              <a:buNone/>
            </a:pPr>
            <a:r>
              <a:rPr lang="en-US" sz="1600" dirty="0"/>
              <a:t>Her contributions to intercollegiate sports have received national recognition from entities like Sports Illustrated, Medium, HBCU Sports, The Minnesota Spokesman-Recorder, NBA’s New Orleans Pelicans, and Girls Scouts of Louisiana Southeast. She appeared as a Title IX expert on TNT’s “The Arena.” </a:t>
            </a:r>
            <a:r>
              <a:rPr lang="en-US" sz="1600" b="1" dirty="0"/>
              <a:t>Among her notable accomplishments, she received: the Nike Nell Jackson Executive of the Year by Women Leaders in College Sports (2021); the Under </a:t>
            </a:r>
            <a:r>
              <a:rPr lang="en-US" sz="1600" b="1" dirty="0" err="1"/>
              <a:t>Armour</a:t>
            </a:r>
            <a:r>
              <a:rPr lang="en-US" sz="1600" b="1" dirty="0"/>
              <a:t> Athletic Director of the Year Award (2019); and Women Leaders in College Sports Administrator of the Year Award (2015</a:t>
            </a:r>
            <a:r>
              <a:rPr lang="en-US" sz="1600" dirty="0"/>
              <a:t>).</a:t>
            </a:r>
            <a:endParaRPr sz="1600" dirty="0"/>
          </a:p>
          <a:p>
            <a:pPr marL="0" lvl="0" indent="0" algn="just" rtl="0">
              <a:lnSpc>
                <a:spcPct val="90000"/>
              </a:lnSpc>
              <a:spcBef>
                <a:spcPts val="1000"/>
              </a:spcBef>
              <a:spcAft>
                <a:spcPts val="0"/>
              </a:spcAft>
              <a:buClr>
                <a:schemeClr val="dk1"/>
              </a:buClr>
              <a:buSzPts val="1600"/>
              <a:buNone/>
            </a:pPr>
            <a:br>
              <a:rPr lang="en-US" sz="1600" b="0" i="0" dirty="0"/>
            </a:br>
            <a:r>
              <a:rPr lang="en-US" sz="1600" b="0" i="0" dirty="0"/>
              <a:t>Dr. Barnes earned her undergraduate degree in communications from the University of New Orleans, a master’s in communications from the University of Louisiana at Lafayette, and a doctorate in higher education administration from the University of New Orleans.</a:t>
            </a:r>
            <a:endParaRPr sz="1600" dirty="0"/>
          </a:p>
        </p:txBody>
      </p:sp>
      <p:pic>
        <p:nvPicPr>
          <p:cNvPr id="224" name="Google Shape;224;p5" descr="A person smiling for the camera&#10;&#10;Description automatically generated with low confidence"/>
          <p:cNvPicPr preferRelativeResize="0"/>
          <p:nvPr/>
        </p:nvPicPr>
        <p:blipFill rotWithShape="1">
          <a:blip r:embed="rId3">
            <a:alphaModFix/>
          </a:blip>
          <a:srcRect l="25441" r="29439" b="-1"/>
          <a:stretch/>
        </p:blipFill>
        <p:spPr>
          <a:xfrm>
            <a:off x="20" y="10"/>
            <a:ext cx="4635571"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8"/>
        <p:cNvGrpSpPr/>
        <p:nvPr/>
      </p:nvGrpSpPr>
      <p:grpSpPr>
        <a:xfrm>
          <a:off x="0" y="0"/>
          <a:ext cx="0" cy="0"/>
          <a:chOff x="0" y="0"/>
          <a:chExt cx="0" cy="0"/>
        </a:xfrm>
      </p:grpSpPr>
      <p:sp>
        <p:nvSpPr>
          <p:cNvPr id="229" name="Google Shape;229;p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6" descr="A picture containing person, ceiling, indoor, sport&#10;&#10;Description automatically generated"/>
          <p:cNvPicPr preferRelativeResize="0"/>
          <p:nvPr/>
        </p:nvPicPr>
        <p:blipFill rotWithShape="1">
          <a:blip r:embed="rId3">
            <a:alphaModFix/>
          </a:blip>
          <a:srcRect l="2023" t="23391" r="7067"/>
          <a:stretch/>
        </p:blipFill>
        <p:spPr>
          <a:xfrm>
            <a:off x="20" y="10"/>
            <a:ext cx="12191981" cy="6857990"/>
          </a:xfrm>
          <a:prstGeom prst="rect">
            <a:avLst/>
          </a:prstGeom>
          <a:noFill/>
          <a:ln>
            <a:noFill/>
          </a:ln>
        </p:spPr>
      </p:pic>
      <p:sp>
        <p:nvSpPr>
          <p:cNvPr id="231" name="Google Shape;231;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6"/>
          <p:cNvSpPr txBox="1">
            <a:spLocks noGrp="1"/>
          </p:cNvSpPr>
          <p:nvPr>
            <p:ph type="title"/>
          </p:nvPr>
        </p:nvSpPr>
        <p:spPr>
          <a:xfrm>
            <a:off x="404553" y="3091928"/>
            <a:ext cx="9078562"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Anton"/>
              <a:buNone/>
            </a:pPr>
            <a:r>
              <a:rPr lang="en-US" sz="5400" b="1">
                <a:latin typeface="Anton"/>
                <a:ea typeface="Anton"/>
                <a:cs typeface="Anton"/>
                <a:sym typeface="Anton"/>
              </a:rPr>
              <a:t>GCAC Championships </a:t>
            </a:r>
            <a:endParaRPr/>
          </a:p>
        </p:txBody>
      </p:sp>
      <p:sp>
        <p:nvSpPr>
          <p:cNvPr id="233" name="Google Shape;233;p6"/>
          <p:cNvSpPr/>
          <p:nvPr/>
        </p:nvSpPr>
        <p:spPr>
          <a:xfrm>
            <a:off x="0" y="5575039"/>
            <a:ext cx="9785897"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6"/>
          <p:cNvSpPr txBox="1">
            <a:spLocks noGrp="1"/>
          </p:cNvSpPr>
          <p:nvPr>
            <p:ph type="body" idx="1"/>
          </p:nvPr>
        </p:nvSpPr>
        <p:spPr>
          <a:xfrm>
            <a:off x="404553" y="5624945"/>
            <a:ext cx="9078562" cy="592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700"/>
              <a:buNone/>
            </a:pPr>
            <a:r>
              <a:rPr lang="en-US" sz="1700"/>
              <a:t>“Our </a:t>
            </a:r>
            <a:r>
              <a:rPr lang="en-US" sz="1700" b="1"/>
              <a:t>goal</a:t>
            </a:r>
            <a:r>
              <a:rPr lang="en-US" sz="1700"/>
              <a:t> is to provide a </a:t>
            </a:r>
            <a:r>
              <a:rPr lang="en-US" sz="1700" b="1"/>
              <a:t>first-class</a:t>
            </a:r>
            <a:r>
              <a:rPr lang="en-US" sz="1700"/>
              <a:t> championship event experience for our student-athletes.” </a:t>
            </a:r>
            <a:endParaRPr/>
          </a:p>
        </p:txBody>
      </p:sp>
      <p:sp>
        <p:nvSpPr>
          <p:cNvPr id="235" name="Google Shape;235;p6"/>
          <p:cNvSpPr/>
          <p:nvPr/>
        </p:nvSpPr>
        <p:spPr>
          <a:xfrm>
            <a:off x="-3" y="5549664"/>
            <a:ext cx="9836785" cy="756064"/>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“Our </a:t>
            </a:r>
            <a:r>
              <a:rPr lang="en-US" sz="2000" b="1" dirty="0">
                <a:solidFill>
                  <a:schemeClr val="lt1"/>
                </a:solidFill>
                <a:latin typeface="Calibri"/>
                <a:ea typeface="Calibri"/>
                <a:cs typeface="Calibri"/>
                <a:sym typeface="Calibri"/>
              </a:rPr>
              <a:t>goal</a:t>
            </a:r>
            <a:r>
              <a:rPr lang="en-US" sz="2000" dirty="0">
                <a:solidFill>
                  <a:schemeClr val="lt1"/>
                </a:solidFill>
                <a:latin typeface="Calibri"/>
                <a:ea typeface="Calibri"/>
                <a:cs typeface="Calibri"/>
                <a:sym typeface="Calibri"/>
              </a:rPr>
              <a:t> is to provide a </a:t>
            </a:r>
            <a:r>
              <a:rPr lang="en-US" sz="2000" b="1" dirty="0">
                <a:solidFill>
                  <a:schemeClr val="lt1"/>
                </a:solidFill>
                <a:latin typeface="Calibri"/>
                <a:ea typeface="Calibri"/>
                <a:cs typeface="Calibri"/>
                <a:sym typeface="Calibri"/>
              </a:rPr>
              <a:t>first-class</a:t>
            </a:r>
            <a:r>
              <a:rPr lang="en-US" sz="2000" dirty="0">
                <a:solidFill>
                  <a:schemeClr val="lt1"/>
                </a:solidFill>
                <a:latin typeface="Calibri"/>
                <a:ea typeface="Calibri"/>
                <a:cs typeface="Calibri"/>
                <a:sym typeface="Calibri"/>
              </a:rPr>
              <a:t> championship event experience for our student-athletes.” </a:t>
            </a:r>
            <a:endParaRPr sz="2000" dirty="0"/>
          </a:p>
          <a:p>
            <a:pPr marL="0" marR="0" lvl="0" indent="0" algn="ctr" rtl="0">
              <a:spcBef>
                <a:spcPts val="0"/>
              </a:spcBef>
              <a:spcAft>
                <a:spcPts val="0"/>
              </a:spcAft>
              <a:buNone/>
            </a:pPr>
            <a:endParaRPr sz="3600"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2164cc8dc9a_0_23"/>
          <p:cNvPicPr preferRelativeResize="0"/>
          <p:nvPr/>
        </p:nvPicPr>
        <p:blipFill>
          <a:blip r:embed="rId3">
            <a:alphaModFix/>
          </a:blip>
          <a:stretch>
            <a:fillRect/>
          </a:stretch>
        </p:blipFill>
        <p:spPr>
          <a:xfrm>
            <a:off x="0" y="152400"/>
            <a:ext cx="6024749" cy="6723269"/>
          </a:xfrm>
          <a:prstGeom prst="rect">
            <a:avLst/>
          </a:prstGeom>
          <a:noFill/>
          <a:ln>
            <a:noFill/>
          </a:ln>
        </p:spPr>
      </p:pic>
      <p:pic>
        <p:nvPicPr>
          <p:cNvPr id="242" name="Google Shape;242;g2164cc8dc9a_0_23"/>
          <p:cNvPicPr preferRelativeResize="0"/>
          <p:nvPr/>
        </p:nvPicPr>
        <p:blipFill>
          <a:blip r:embed="rId4">
            <a:alphaModFix/>
          </a:blip>
          <a:stretch>
            <a:fillRect/>
          </a:stretch>
        </p:blipFill>
        <p:spPr>
          <a:xfrm>
            <a:off x="6186500" y="3171600"/>
            <a:ext cx="5765925" cy="3788226"/>
          </a:xfrm>
          <a:prstGeom prst="rect">
            <a:avLst/>
          </a:prstGeom>
          <a:noFill/>
          <a:ln>
            <a:noFill/>
          </a:ln>
        </p:spPr>
      </p:pic>
      <p:pic>
        <p:nvPicPr>
          <p:cNvPr id="243" name="Google Shape;243;g2164cc8dc9a_0_23"/>
          <p:cNvPicPr preferRelativeResize="0"/>
          <p:nvPr/>
        </p:nvPicPr>
        <p:blipFill>
          <a:blip r:embed="rId5">
            <a:alphaModFix/>
          </a:blip>
          <a:stretch>
            <a:fillRect/>
          </a:stretch>
        </p:blipFill>
        <p:spPr>
          <a:xfrm>
            <a:off x="6135725" y="-360975"/>
            <a:ext cx="5862449" cy="3469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5" name="Google Shape;235;p7" descr="Logo"/>
          <p:cNvPicPr preferRelativeResize="0"/>
          <p:nvPr/>
        </p:nvPicPr>
        <p:blipFill rotWithShape="1">
          <a:blip r:embed="rId3">
            <a:alphaModFix/>
          </a:blip>
          <a:srcRect/>
          <a:stretch/>
        </p:blipFill>
        <p:spPr>
          <a:xfrm>
            <a:off x="6661089" y="1526273"/>
            <a:ext cx="2488397" cy="877160"/>
          </a:xfrm>
          <a:prstGeom prst="rect">
            <a:avLst/>
          </a:prstGeom>
          <a:noFill/>
          <a:ln>
            <a:noFill/>
          </a:ln>
        </p:spPr>
      </p:pic>
      <p:pic>
        <p:nvPicPr>
          <p:cNvPr id="236" name="Google Shape;236;p7" descr="A screenshot of a computer&#10;&#10;Description automatically generated with medium confidence"/>
          <p:cNvPicPr preferRelativeResize="0"/>
          <p:nvPr/>
        </p:nvPicPr>
        <p:blipFill rotWithShape="1">
          <a:blip r:embed="rId4">
            <a:alphaModFix/>
          </a:blip>
          <a:srcRect/>
          <a:stretch/>
        </p:blipFill>
        <p:spPr>
          <a:xfrm>
            <a:off x="293490" y="1195270"/>
            <a:ext cx="4303410" cy="4887831"/>
          </a:xfrm>
          <a:prstGeom prst="rect">
            <a:avLst/>
          </a:prstGeom>
          <a:noFill/>
          <a:ln>
            <a:noFill/>
          </a:ln>
        </p:spPr>
      </p:pic>
      <p:pic>
        <p:nvPicPr>
          <p:cNvPr id="237" name="Google Shape;237;p7" descr="Logo, company name&#10;&#10;Description automatically generated"/>
          <p:cNvPicPr preferRelativeResize="0"/>
          <p:nvPr/>
        </p:nvPicPr>
        <p:blipFill rotWithShape="1">
          <a:blip r:embed="rId5">
            <a:alphaModFix/>
          </a:blip>
          <a:srcRect/>
          <a:stretch/>
        </p:blipFill>
        <p:spPr>
          <a:xfrm>
            <a:off x="5070448" y="1266935"/>
            <a:ext cx="1173667" cy="1173667"/>
          </a:xfrm>
          <a:prstGeom prst="rect">
            <a:avLst/>
          </a:prstGeom>
          <a:noFill/>
          <a:ln>
            <a:noFill/>
          </a:ln>
        </p:spPr>
      </p:pic>
      <p:sp>
        <p:nvSpPr>
          <p:cNvPr id="238" name="Google Shape;238;p7"/>
          <p:cNvSpPr txBox="1"/>
          <p:nvPr/>
        </p:nvSpPr>
        <p:spPr>
          <a:xfrm>
            <a:off x="4675343" y="2582059"/>
            <a:ext cx="7023203" cy="33547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endParaRPr sz="1400" dirty="0">
              <a:solidFill>
                <a:srgbClr val="BFBFBF"/>
              </a:solidFill>
              <a:latin typeface="Calibri"/>
              <a:ea typeface="Calibri"/>
              <a:cs typeface="Calibri"/>
              <a:sym typeface="Calibri"/>
            </a:endParaRPr>
          </a:p>
          <a:p>
            <a:pPr algn="ctr">
              <a:buClr>
                <a:schemeClr val="lt1"/>
              </a:buClr>
              <a:buSzPts val="1800"/>
            </a:pPr>
            <a:r>
              <a:rPr lang="en-US" sz="1800" dirty="0">
                <a:solidFill>
                  <a:schemeClr val="dk1"/>
                </a:solidFill>
                <a:latin typeface="Calibri" panose="020F0502020204030204" pitchFamily="34" charset="0"/>
                <a:cs typeface="Calibri" panose="020F0502020204030204" pitchFamily="34" charset="0"/>
              </a:rPr>
              <a:t>In September of 2022, the GCAC made history by signing the </a:t>
            </a:r>
            <a:r>
              <a:rPr lang="en-US" sz="1800" b="1" dirty="0">
                <a:solidFill>
                  <a:schemeClr val="dk1"/>
                </a:solidFill>
                <a:latin typeface="Calibri" panose="020F0502020204030204" pitchFamily="34" charset="0"/>
                <a:cs typeface="Calibri" panose="020F0502020204030204" pitchFamily="34" charset="0"/>
              </a:rPr>
              <a:t>largest media rights deal in NAIA history </a:t>
            </a:r>
            <a:r>
              <a:rPr lang="en-US" sz="1800" dirty="0">
                <a:solidFill>
                  <a:schemeClr val="dk1"/>
                </a:solidFill>
                <a:latin typeface="Calibri" panose="020F0502020204030204" pitchFamily="34" charset="0"/>
                <a:cs typeface="Calibri" panose="020F0502020204030204" pitchFamily="34" charset="0"/>
              </a:rPr>
              <a:t>with Urban Edge Network, Roland Martin’s Black Star Network. </a:t>
            </a:r>
            <a:endParaRPr lang="en-US" sz="1800" dirty="0">
              <a:latin typeface="Calibri" panose="020F0502020204030204" pitchFamily="34" charset="0"/>
              <a:cs typeface="Calibri" panose="020F0502020204030204" pitchFamily="34" charset="0"/>
            </a:endParaRPr>
          </a:p>
          <a:p>
            <a:pPr marL="0" marR="0" lvl="0" indent="0" algn="ctr" rtl="0">
              <a:spcBef>
                <a:spcPts val="0"/>
              </a:spcBef>
              <a:spcAft>
                <a:spcPts val="0"/>
              </a:spcAft>
              <a:buClr>
                <a:schemeClr val="lt1"/>
              </a:buClr>
              <a:buSzPts val="1800"/>
              <a:buFont typeface="Calibri"/>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Clr>
                <a:schemeClr val="dk1"/>
              </a:buClr>
              <a:buSzPts val="1800"/>
              <a:buFont typeface="Calibri"/>
              <a:buNone/>
            </a:pPr>
            <a:r>
              <a:rPr lang="en-US" sz="1800" dirty="0">
                <a:solidFill>
                  <a:schemeClr val="dk1"/>
                </a:solidFill>
                <a:latin typeface="Calibri" panose="020F0502020204030204" pitchFamily="34" charset="0"/>
                <a:ea typeface="Calibri"/>
                <a:cs typeface="Calibri" panose="020F0502020204030204" pitchFamily="34" charset="0"/>
                <a:sym typeface="Calibri"/>
              </a:rPr>
              <a:t>This allows for each GCAC member school to have its own channel and create content that showcases the school’s sporting events, pageants, speeches, talk shows, and much more!  </a:t>
            </a:r>
            <a:endParaRPr sz="1800" dirty="0">
              <a:latin typeface="Calibri" panose="020F0502020204030204" pitchFamily="34" charset="0"/>
              <a:cs typeface="Calibri" panose="020F0502020204030204" pitchFamily="34" charset="0"/>
            </a:endParaRPr>
          </a:p>
          <a:p>
            <a:pPr marL="0" marR="0" lvl="0" indent="0" algn="ctr" rtl="0">
              <a:spcBef>
                <a:spcPts val="0"/>
              </a:spcBef>
              <a:spcAft>
                <a:spcPts val="0"/>
              </a:spcAft>
              <a:buClr>
                <a:schemeClr val="lt1"/>
              </a:buClr>
              <a:buSzPts val="1600"/>
              <a:buFont typeface="Calibri"/>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Clr>
                <a:schemeClr val="dk1"/>
              </a:buClr>
              <a:buSzPts val="1600"/>
              <a:buFont typeface="Calibri"/>
              <a:buNone/>
            </a:pPr>
            <a:r>
              <a:rPr lang="en-US" sz="1800" b="1" dirty="0">
                <a:solidFill>
                  <a:schemeClr val="dk1"/>
                </a:solidFill>
                <a:latin typeface="Calibri" panose="020F0502020204030204" pitchFamily="34" charset="0"/>
                <a:ea typeface="Calibri"/>
                <a:cs typeface="Calibri" panose="020F0502020204030204" pitchFamily="34" charset="0"/>
                <a:sym typeface="Calibri"/>
              </a:rPr>
              <a:t>**All GCAC Championships and Media Events are also broadcasted on the app for any and everyone to tune in! For more information, view our conference website and social media handles. </a:t>
            </a:r>
            <a:endParaRPr sz="1800" dirty="0">
              <a:latin typeface="Calibri" panose="020F0502020204030204" pitchFamily="34" charset="0"/>
              <a:cs typeface="Calibri" panose="020F0502020204030204" pitchFamily="34" charset="0"/>
            </a:endParaRPr>
          </a:p>
        </p:txBody>
      </p:sp>
      <p:cxnSp>
        <p:nvCxnSpPr>
          <p:cNvPr id="239" name="Google Shape;239;p7"/>
          <p:cNvCxnSpPr/>
          <p:nvPr/>
        </p:nvCxnSpPr>
        <p:spPr>
          <a:xfrm>
            <a:off x="3027311" y="871981"/>
            <a:ext cx="6676222" cy="0"/>
          </a:xfrm>
          <a:prstGeom prst="straightConnector1">
            <a:avLst/>
          </a:prstGeom>
          <a:noFill/>
          <a:ln w="63500" cap="flat" cmpd="sng">
            <a:solidFill>
              <a:schemeClr val="accent1"/>
            </a:solidFill>
            <a:prstDash val="solid"/>
            <a:miter lim="800000"/>
            <a:headEnd type="none" w="sm" len="sm"/>
            <a:tailEnd type="none" w="sm" len="sm"/>
          </a:ln>
        </p:spPr>
      </p:cxnSp>
      <p:sp>
        <p:nvSpPr>
          <p:cNvPr id="240" name="Google Shape;240;p7"/>
          <p:cNvSpPr txBox="1"/>
          <p:nvPr/>
        </p:nvSpPr>
        <p:spPr>
          <a:xfrm>
            <a:off x="3027311" y="281651"/>
            <a:ext cx="687188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Anton"/>
                <a:ea typeface="Anton"/>
                <a:cs typeface="Anton"/>
                <a:sym typeface="Anton"/>
              </a:rPr>
              <a:t>MEDIA RIGHTS </a:t>
            </a:r>
            <a:endParaRPr/>
          </a:p>
        </p:txBody>
      </p:sp>
      <p:pic>
        <p:nvPicPr>
          <p:cNvPr id="241" name="Google Shape;241;p7" descr="A picture containing clipart&#10;&#10;Description automatically generated"/>
          <p:cNvPicPr preferRelativeResize="0"/>
          <p:nvPr/>
        </p:nvPicPr>
        <p:blipFill rotWithShape="1">
          <a:blip r:embed="rId6">
            <a:alphaModFix/>
          </a:blip>
          <a:srcRect/>
          <a:stretch/>
        </p:blipFill>
        <p:spPr>
          <a:xfrm>
            <a:off x="658875" y="6154490"/>
            <a:ext cx="303790" cy="268211"/>
          </a:xfrm>
          <a:prstGeom prst="rect">
            <a:avLst/>
          </a:prstGeom>
          <a:noFill/>
          <a:ln>
            <a:noFill/>
          </a:ln>
        </p:spPr>
      </p:pic>
      <p:pic>
        <p:nvPicPr>
          <p:cNvPr id="242" name="Google Shape;242;p7" descr="Icon&#10;&#10;Description automatically generated"/>
          <p:cNvPicPr preferRelativeResize="0"/>
          <p:nvPr/>
        </p:nvPicPr>
        <p:blipFill rotWithShape="1">
          <a:blip r:embed="rId7">
            <a:alphaModFix/>
          </a:blip>
          <a:srcRect/>
          <a:stretch/>
        </p:blipFill>
        <p:spPr>
          <a:xfrm>
            <a:off x="355084" y="6154490"/>
            <a:ext cx="229617" cy="229617"/>
          </a:xfrm>
          <a:prstGeom prst="rect">
            <a:avLst/>
          </a:prstGeom>
          <a:noFill/>
          <a:ln>
            <a:noFill/>
          </a:ln>
        </p:spPr>
      </p:pic>
      <p:sp>
        <p:nvSpPr>
          <p:cNvPr id="243" name="Google Shape;243;p7"/>
          <p:cNvSpPr txBox="1"/>
          <p:nvPr/>
        </p:nvSpPr>
        <p:spPr>
          <a:xfrm>
            <a:off x="7146827" y="6115410"/>
            <a:ext cx="20802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u="sng" dirty="0">
                <a:solidFill>
                  <a:schemeClr val="dk1"/>
                </a:solidFill>
                <a:latin typeface="Calibri"/>
                <a:ea typeface="Calibri"/>
                <a:cs typeface="Calibri"/>
                <a:sym typeface="Calibri"/>
              </a:rPr>
              <a:t>www.gcaconf.com</a:t>
            </a:r>
            <a:endParaRPr sz="1600" b="1" u="sng" dirty="0">
              <a:solidFill>
                <a:schemeClr val="lt1"/>
              </a:solidFill>
              <a:latin typeface="Calibri"/>
              <a:ea typeface="Calibri"/>
              <a:cs typeface="Calibri"/>
              <a:sym typeface="Calibri"/>
            </a:endParaRPr>
          </a:p>
        </p:txBody>
      </p:sp>
      <p:sp>
        <p:nvSpPr>
          <p:cNvPr id="244" name="Google Shape;244;p7"/>
          <p:cNvSpPr txBox="1"/>
          <p:nvPr/>
        </p:nvSpPr>
        <p:spPr>
          <a:xfrm>
            <a:off x="962665" y="6084632"/>
            <a:ext cx="13923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@gcacsports </a:t>
            </a:r>
            <a:endParaRPr sz="1800" b="1">
              <a:solidFill>
                <a:schemeClr val="lt1"/>
              </a:solidFill>
              <a:latin typeface="Calibri"/>
              <a:ea typeface="Calibri"/>
              <a:cs typeface="Calibri"/>
              <a:sym typeface="Calibri"/>
            </a:endParaRPr>
          </a:p>
        </p:txBody>
      </p:sp>
      <p:pic>
        <p:nvPicPr>
          <p:cNvPr id="245" name="Google Shape;245;p7" descr="A picture containing text, tableware, dishware, plate&#10;&#10;Description automatically generated"/>
          <p:cNvPicPr preferRelativeResize="0"/>
          <p:nvPr/>
        </p:nvPicPr>
        <p:blipFill rotWithShape="1">
          <a:blip r:embed="rId8">
            <a:alphaModFix/>
          </a:blip>
          <a:srcRect/>
          <a:stretch/>
        </p:blipFill>
        <p:spPr>
          <a:xfrm>
            <a:off x="9623034" y="1624354"/>
            <a:ext cx="1568547" cy="8430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794</Words>
  <Application>Microsoft Office PowerPoint</Application>
  <PresentationFormat>Widescreen</PresentationFormat>
  <Paragraphs>118</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Noto Sans Symbols</vt:lpstr>
      <vt:lpstr>Arial</vt:lpstr>
      <vt:lpstr>Times New Roman</vt:lpstr>
      <vt:lpstr>Anton</vt:lpstr>
      <vt:lpstr>Calibri</vt:lpstr>
      <vt:lpstr>Office Theme</vt:lpstr>
      <vt:lpstr>1_Office Theme</vt:lpstr>
      <vt:lpstr>Office Theme</vt:lpstr>
      <vt:lpstr>PowerPoint Presentation</vt:lpstr>
      <vt:lpstr>ABOUT the GCAC</vt:lpstr>
      <vt:lpstr> GCAC MEMBERS</vt:lpstr>
      <vt:lpstr>GCAC  MEMBER PROFILES</vt:lpstr>
      <vt:lpstr>PowerPoint Presentation</vt:lpstr>
      <vt:lpstr>GCAC COMMISSIONER</vt:lpstr>
      <vt:lpstr>GCAC Championships </vt:lpstr>
      <vt:lpstr>PowerPoint Presentation</vt:lpstr>
      <vt:lpstr>PowerPoint Presentation</vt:lpstr>
      <vt:lpstr>          GCAC Sponsors</vt:lpstr>
      <vt:lpstr>                                        GCAC Partners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 Leah</dc:creator>
  <cp:lastModifiedBy>David Brooks</cp:lastModifiedBy>
  <cp:revision>10</cp:revision>
  <dcterms:created xsi:type="dcterms:W3CDTF">2022-05-06T16:18:43Z</dcterms:created>
  <dcterms:modified xsi:type="dcterms:W3CDTF">2023-03-12T14:10:02Z</dcterms:modified>
</cp:coreProperties>
</file>